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+mj-lt"/>
        <a:ea typeface="+mj-ea"/>
        <a:cs typeface="+mj-cs"/>
        <a:sym typeface="Lucida Grande"/>
      </a:defRPr>
    </a:lvl1pPr>
    <a:lvl2pPr indent="228600" defTabSz="546100" latinLnBrk="0">
      <a:defRPr sz="2000">
        <a:latin typeface="+mj-lt"/>
        <a:ea typeface="+mj-ea"/>
        <a:cs typeface="+mj-cs"/>
        <a:sym typeface="Lucida Grande"/>
      </a:defRPr>
    </a:lvl2pPr>
    <a:lvl3pPr indent="457200" defTabSz="546100" latinLnBrk="0">
      <a:defRPr sz="2000">
        <a:latin typeface="+mj-lt"/>
        <a:ea typeface="+mj-ea"/>
        <a:cs typeface="+mj-cs"/>
        <a:sym typeface="Lucida Grande"/>
      </a:defRPr>
    </a:lvl3pPr>
    <a:lvl4pPr indent="685800" defTabSz="546100" latinLnBrk="0">
      <a:defRPr sz="2000">
        <a:latin typeface="+mj-lt"/>
        <a:ea typeface="+mj-ea"/>
        <a:cs typeface="+mj-cs"/>
        <a:sym typeface="Lucida Grande"/>
      </a:defRPr>
    </a:lvl4pPr>
    <a:lvl5pPr indent="914400" defTabSz="546100" latinLnBrk="0">
      <a:defRPr sz="2000">
        <a:latin typeface="+mj-lt"/>
        <a:ea typeface="+mj-ea"/>
        <a:cs typeface="+mj-cs"/>
        <a:sym typeface="Lucida Grande"/>
      </a:defRPr>
    </a:lvl5pPr>
    <a:lvl6pPr indent="1143000" defTabSz="546100" latinLnBrk="0">
      <a:defRPr sz="2000">
        <a:latin typeface="+mj-lt"/>
        <a:ea typeface="+mj-ea"/>
        <a:cs typeface="+mj-cs"/>
        <a:sym typeface="Lucida Grande"/>
      </a:defRPr>
    </a:lvl6pPr>
    <a:lvl7pPr indent="1371600" defTabSz="546100" latinLnBrk="0">
      <a:defRPr sz="2000">
        <a:latin typeface="+mj-lt"/>
        <a:ea typeface="+mj-ea"/>
        <a:cs typeface="+mj-cs"/>
        <a:sym typeface="Lucida Grande"/>
      </a:defRPr>
    </a:lvl7pPr>
    <a:lvl8pPr indent="1600200" defTabSz="546100" latinLnBrk="0">
      <a:defRPr sz="2000">
        <a:latin typeface="+mj-lt"/>
        <a:ea typeface="+mj-ea"/>
        <a:cs typeface="+mj-cs"/>
        <a:sym typeface="Lucida Grande"/>
      </a:defRPr>
    </a:lvl8pPr>
    <a:lvl9pPr indent="1828800" defTabSz="546100" latinLnBrk="0">
      <a:defRPr sz="20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 descr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2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 descr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2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6" name="Body Level One…"/>
          <p:cNvSpPr txBox="1"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/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>
            <a:lvl1pPr defTabSz="914400"/>
          </a:lstStyle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 defTabSz="914400">
              <a:spcBef>
                <a:spcPts val="0"/>
              </a:spcBef>
              <a:buSzTx/>
              <a:buNone/>
              <a:defRPr sz="3200"/>
            </a:lvl1pPr>
            <a:lvl2pPr marL="0" indent="0" algn="ctr" defTabSz="914400">
              <a:spcBef>
                <a:spcPts val="0"/>
              </a:spcBef>
              <a:buSzTx/>
              <a:buNone/>
              <a:defRPr sz="3200"/>
            </a:lvl2pPr>
            <a:lvl3pPr marL="0" indent="0" algn="ctr" defTabSz="914400">
              <a:spcBef>
                <a:spcPts val="0"/>
              </a:spcBef>
              <a:buSzTx/>
              <a:buNone/>
              <a:defRPr sz="3200"/>
            </a:lvl3pPr>
            <a:lvl4pPr marL="0" indent="0" algn="ctr" defTabSz="914400">
              <a:spcBef>
                <a:spcPts val="0"/>
              </a:spcBef>
              <a:buSzTx/>
              <a:buNone/>
              <a:defRPr sz="3200"/>
            </a:lvl4pPr>
            <a:lvl5pPr marL="0" indent="0" algn="ctr" defTabSz="914400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7857066" y="8231716"/>
            <a:ext cx="3793068" cy="486834"/>
          </a:xfrm>
          <a:prstGeom prst="rect">
            <a:avLst/>
          </a:prstGeom>
        </p:spPr>
        <p:txBody>
          <a:bodyPr lIns="45719" tIns="45719" rIns="45719" bIns="45719"/>
          <a:lstStyle>
            <a:lvl1pPr algn="r" defTabSz="914400">
              <a:defRPr sz="1200"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4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 descr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2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itle Text"/>
          <p:cNvSpPr txBox="1"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753599" y="8231716"/>
            <a:ext cx="3793068" cy="4868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774700">
              <a:defRPr sz="1600">
                <a:solidFill>
                  <a:srgbClr val="9B9B9B"/>
                </a:solidFill>
                <a:uFill>
                  <a:solidFill>
                    <a:srgbClr val="9B9B9B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54185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749300" marR="0" indent="-533400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1041400" marR="0" indent="-533400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–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1333500" marR="0" indent="-533400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1638300" marR="0" indent="-533400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–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1930400" marR="0" indent="-533400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»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2185962" marR="0" indent="-316522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2185962" marR="0" indent="-316522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2185962" marR="0" indent="-316522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2185962" marR="0" indent="-316522" algn="l" defTabSz="546100" rtl="0" latinLnBrk="0">
        <a:lnSpc>
          <a:spcPct val="100000"/>
        </a:lnSpc>
        <a:spcBef>
          <a:spcPts val="3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ctr" defTabSz="774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>
            <a:solidFill>
              <a:srgbClr val="9B9B9B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coursera.org/course/insidetheinternet" TargetMode="External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lice_and_Bob" TargetMode="External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lice_and_Bob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-chuck.com/Secret-Decoder.pdf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en.wikipedia.org/wiki/Cryptographic_hash_function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hyperlink" Target="http://www.dr-chuck.com/sha1.php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hyperlink" Target="http://www.dr-chuck.com/sha1.php" TargetMode="Externa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-chuck.com/sha1.php" TargetMode="External"/><Relationship Id="rId3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2AK3j2rYU7o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.dr-chuck.com/sha1.php" TargetMode="External"/><Relationship Id="rId4" Type="http://schemas.openxmlformats.org/officeDocument/2006/relationships/image" Target="../media/image4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Secure_Sockets_Layer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.jpeg"/><Relationship Id="rId6" Type="http://schemas.openxmlformats.org/officeDocument/2006/relationships/image" Target="../media/image4.jpeg"/><Relationship Id="rId7" Type="http://schemas.openxmlformats.org/officeDocument/2006/relationships/image" Target="../media/image25.png"/><Relationship Id="rId8" Type="http://schemas.openxmlformats.org/officeDocument/2006/relationships/image" Target="../media/image6.jpeg"/><Relationship Id="rId9" Type="http://schemas.openxmlformats.org/officeDocument/2006/relationships/hyperlink" Target="http://www.clker.com/search/networksym/1" TargetMode="External"/><Relationship Id="rId10" Type="http://schemas.openxmlformats.org/officeDocument/2006/relationships/hyperlink" Target="http://flickr.com/photos/nirak/270213335/" TargetMode="External"/><Relationship Id="rId11" Type="http://schemas.openxmlformats.org/officeDocument/2006/relationships/hyperlink" Target="http://creativecommons.org/licenses/by/2.0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.jpeg"/><Relationship Id="rId6" Type="http://schemas.openxmlformats.org/officeDocument/2006/relationships/image" Target="../media/image4.jpeg"/><Relationship Id="rId7" Type="http://schemas.openxmlformats.org/officeDocument/2006/relationships/image" Target="../media/image25.png"/><Relationship Id="rId8" Type="http://schemas.openxmlformats.org/officeDocument/2006/relationships/hyperlink" Target="http://www.clker.com/search/networksym/1" TargetMode="External"/><Relationship Id="rId9" Type="http://schemas.openxmlformats.org/officeDocument/2006/relationships/hyperlink" Target="http://flickr.com/photos/nirak/270213335/" TargetMode="External"/><Relationship Id="rId10" Type="http://schemas.openxmlformats.org/officeDocument/2006/relationships/hyperlink" Target="http://creativecommons.org/licenses/by/2.0/" TargetMode="External"/><Relationship Id="rId11" Type="http://schemas.openxmlformats.org/officeDocument/2006/relationships/image" Target="../media/image6.jpeg"/><Relationship Id="rId12" Type="http://schemas.openxmlformats.org/officeDocument/2006/relationships/image" Target="../media/image8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OCray7RTqM" TargetMode="External"/><Relationship Id="rId3" Type="http://schemas.openxmlformats.org/officeDocument/2006/relationships/image" Target="../media/image26.png"/><Relationship Id="rId4" Type="http://schemas.openxmlformats.org/officeDocument/2006/relationships/hyperlink" Target="http://en.wikipedia.org/wiki/Whitfield_Diffie" TargetMode="External"/><Relationship Id="rId5" Type="http://schemas.openxmlformats.org/officeDocument/2006/relationships/hyperlink" Target="http://en.wikipedia.org/wiki/Martin_Hellman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hyperlink" Target="http://en.wikipedia.org/wiki/Ralph_Merkle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ople.csail.mit.edu/rivest/photos/Len-Adi-Ron.jpg" TargetMode="External"/><Relationship Id="rId3" Type="http://schemas.openxmlformats.org/officeDocument/2006/relationships/image" Target="../media/image2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M7kEpw1tn50" TargetMode="External"/><Relationship Id="rId3" Type="http://schemas.openxmlformats.org/officeDocument/2006/relationships/hyperlink" Target="http://en.wikipedia.org/wiki/Fermat's_little_theorem" TargetMode="External"/><Relationship Id="rId4" Type="http://schemas.openxmlformats.org/officeDocument/2006/relationships/hyperlink" Target="http://sergematovic.tripod.com/rsa1.html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33.png"/><Relationship Id="rId4" Type="http://schemas.openxmlformats.org/officeDocument/2006/relationships/image" Target="../media/image4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hishing" TargetMode="Externa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ryptography" TargetMode="External"/><Relationship Id="rId3" Type="http://schemas.openxmlformats.org/officeDocument/2006/relationships/hyperlink" Target="http://en.wikipedia.org/wiki/Digital_signature" TargetMode="External"/><Relationship Id="rId4" Type="http://schemas.openxmlformats.org/officeDocument/2006/relationships/hyperlink" Target="http://en.wikipedia.org/wiki/Public_key" TargetMode="Externa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ublic_key_certificate" TargetMode="External"/><Relationship Id="rId3" Type="http://schemas.openxmlformats.org/officeDocument/2006/relationships/hyperlink" Target="http://en.wikipedia.org/wiki/Trusted_third_party" TargetMode="Externa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ublic_key_certificate" TargetMode="External"/><Relationship Id="rId3" Type="http://schemas.openxmlformats.org/officeDocument/2006/relationships/hyperlink" Target="http://en.wikipedia.org/wiki/Trusted_third_party" TargetMode="Externa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://www.youtube.com/watch?v=2AK3j2rYU7o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playlist?list=PLB4D701646DAF0817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Internet Security"/>
          <p:cNvSpPr txBox="1"/>
          <p:nvPr>
            <p:ph type="title"/>
          </p:nvPr>
        </p:nvSpPr>
        <p:spPr>
          <a:xfrm>
            <a:off x="1270000" y="1028700"/>
            <a:ext cx="13931900" cy="2565400"/>
          </a:xfrm>
          <a:prstGeom prst="rect">
            <a:avLst/>
          </a:prstGeom>
        </p:spPr>
        <p:txBody>
          <a:bodyPr/>
          <a:lstStyle>
            <a:lvl1pPr>
              <a:defRPr sz="7400">
                <a:solidFill>
                  <a:srgbClr val="00FF00"/>
                </a:solidFill>
              </a:defRPr>
            </a:lvl1pPr>
          </a:lstStyle>
          <a:p>
            <a:pPr/>
            <a:r>
              <a:t>Internet Security</a:t>
            </a:r>
          </a:p>
        </p:txBody>
      </p:sp>
      <p:sp>
        <p:nvSpPr>
          <p:cNvPr id="145" name="Dr. Charles Severance &lt;csev@umich.edu&gt;…"/>
          <p:cNvSpPr txBox="1"/>
          <p:nvPr>
            <p:ph type="body" sz="quarter" idx="1"/>
          </p:nvPr>
        </p:nvSpPr>
        <p:spPr>
          <a:xfrm>
            <a:off x="1155700" y="4089400"/>
            <a:ext cx="13931900" cy="1955800"/>
          </a:xfrm>
          <a:prstGeom prst="rect">
            <a:avLst/>
          </a:prstGeom>
        </p:spPr>
        <p:txBody>
          <a:bodyPr/>
          <a:lstStyle/>
          <a:p>
            <a:pPr>
              <a:defRPr sz="3900">
                <a:solidFill>
                  <a:srgbClr val="FFFF00"/>
                </a:solidFill>
              </a:defRPr>
            </a:pPr>
            <a:r>
              <a:t>Dr. Charles Severance &lt;csev@umich.edu&gt;</a:t>
            </a:r>
          </a:p>
          <a:p>
            <a:pPr>
              <a:defRPr sz="3900">
                <a:solidFill>
                  <a:srgbClr val="FFFF00"/>
                </a:solidFill>
              </a:defRPr>
            </a:pPr>
            <a:r>
              <a:t>http://www.dr-chuck.com/</a:t>
            </a:r>
          </a:p>
          <a:p>
            <a:pPr>
              <a:defRPr sz="3900">
                <a:solidFill>
                  <a:srgbClr val="FFFF00"/>
                </a:solidFill>
              </a:defRPr>
            </a:pPr>
            <a:r>
              <a:t>Twitter: @drchuck</a:t>
            </a:r>
          </a:p>
        </p:txBody>
      </p:sp>
      <p:pic>
        <p:nvPicPr>
          <p:cNvPr id="146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5915025"/>
            <a:ext cx="3683000" cy="274637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https://www.coursera.org/course/insidetheinternet"/>
          <p:cNvSpPr txBox="1"/>
          <p:nvPr/>
        </p:nvSpPr>
        <p:spPr>
          <a:xfrm>
            <a:off x="4374114" y="7734300"/>
            <a:ext cx="78189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914400">
              <a:defRPr sz="3000"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00FF"/>
                </a:solidFill>
                <a:uFillTx/>
              </a:defRPr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 invalidUrl="" action="" tgtFrame="" tooltip="" history="1" highlightClick="0" endSnd="0"/>
              </a:rPr>
              <a:t>https://www.coursera.org/course/insidetheinternet</a:t>
            </a:r>
          </a:p>
        </p:txBody>
      </p:sp>
      <p:pic>
        <p:nvPicPr>
          <p:cNvPr id="14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19100" y="7594600"/>
            <a:ext cx="2667000" cy="73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65"/>
          <p:cNvSpPr txBox="1"/>
          <p:nvPr>
            <p:ph type="title"/>
          </p:nvPr>
        </p:nvSpPr>
        <p:spPr>
          <a:xfrm>
            <a:off x="673100" y="2603500"/>
            <a:ext cx="5930900" cy="393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Lets Meet some Nice People</a:t>
            </a:r>
          </a:p>
        </p:txBody>
      </p:sp>
      <p:sp>
        <p:nvSpPr>
          <p:cNvPr id="185" name="Shape 66"/>
          <p:cNvSpPr txBox="1"/>
          <p:nvPr/>
        </p:nvSpPr>
        <p:spPr>
          <a:xfrm>
            <a:off x="4089399" y="8369300"/>
            <a:ext cx="80630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http://en.wikipedia.org/wiki/Alice_and_Bob</a:t>
            </a:r>
          </a:p>
        </p:txBody>
      </p:sp>
      <p:pic>
        <p:nvPicPr>
          <p:cNvPr id="186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900" y="1028700"/>
            <a:ext cx="8343901" cy="5897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6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People With Bad Intent</a:t>
            </a:r>
          </a:p>
        </p:txBody>
      </p:sp>
      <p:sp>
        <p:nvSpPr>
          <p:cNvPr id="189" name="Shape 70"/>
          <p:cNvSpPr txBox="1"/>
          <p:nvPr>
            <p:ph type="body" sz="half" idx="1"/>
          </p:nvPr>
        </p:nvSpPr>
        <p:spPr>
          <a:xfrm>
            <a:off x="1155700" y="2603500"/>
            <a:ext cx="8064500" cy="5702300"/>
          </a:xfrm>
          <a:prstGeom prst="rect">
            <a:avLst/>
          </a:prstGeom>
        </p:spPr>
        <p:txBody>
          <a:bodyPr/>
          <a:lstStyle/>
          <a:p>
            <a:pPr>
              <a:defRPr i="1" sz="2900"/>
            </a:pPr>
            <a:r>
              <a:t>Carol, Carlos or Charlie, as a third participant in communications.</a:t>
            </a:r>
            <a:endParaRPr sz="1800">
              <a:solidFill>
                <a:srgbClr val="000000"/>
              </a:solidFill>
            </a:endParaRPr>
          </a:p>
          <a:p>
            <a:pPr>
              <a:defRPr i="1" sz="2900"/>
            </a:pPr>
            <a:r>
              <a:t>Chuck, as a third participant usually of malicious intent</a:t>
            </a:r>
            <a:endParaRPr sz="1800">
              <a:solidFill>
                <a:srgbClr val="000000"/>
              </a:solidFill>
            </a:endParaRPr>
          </a:p>
          <a:p>
            <a:pPr>
              <a:defRPr i="1" sz="2900"/>
            </a:pPr>
            <a:r>
              <a:t>Dan or Dave, a fourth participant,</a:t>
            </a:r>
            <a:endParaRPr sz="1800">
              <a:solidFill>
                <a:srgbClr val="000000"/>
              </a:solidFill>
            </a:endParaRPr>
          </a:p>
          <a:p>
            <a:pPr>
              <a:defRPr i="1" sz="2900"/>
            </a:pPr>
            <a:r>
              <a:t>Eve, an eavesdropper, is usually a passive attacker. While she can listen in on messages between Alice and Bob, she cannot modify them. </a:t>
            </a:r>
            <a:endParaRPr sz="1800">
              <a:solidFill>
                <a:srgbClr val="000000"/>
              </a:solidFill>
            </a:endParaRPr>
          </a:p>
          <a:p>
            <a:pPr>
              <a:defRPr sz="2900"/>
            </a:pPr>
            <a:r>
              <a:t>.......</a:t>
            </a:r>
          </a:p>
        </p:txBody>
      </p:sp>
      <p:sp>
        <p:nvSpPr>
          <p:cNvPr id="190" name="Shape 71"/>
          <p:cNvSpPr txBox="1"/>
          <p:nvPr/>
        </p:nvSpPr>
        <p:spPr>
          <a:xfrm>
            <a:off x="4089399" y="8369300"/>
            <a:ext cx="80630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http://en.wikipedia.org/wiki/Alice_and_Bob</a:t>
            </a:r>
          </a:p>
        </p:txBody>
      </p:sp>
      <p:pic>
        <p:nvPicPr>
          <p:cNvPr id="191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0" y="2349500"/>
            <a:ext cx="5270500" cy="3724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trinity-hacking-hd-cropscale-302x250.png" descr="trinity-hacking-hd-cropscale-302x2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07420" y="6505847"/>
            <a:ext cx="2032002" cy="1682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trinity-nmapscreen-hd-cropscale-418x250.png" descr="trinity-nmapscreen-hd-cropscale-418x2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38100" y="6502400"/>
            <a:ext cx="2718005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75"/>
          <p:cNvSpPr/>
          <p:nvPr/>
        </p:nvSpPr>
        <p:spPr>
          <a:xfrm flipH="1" flipV="1">
            <a:off x="12912049" y="5626684"/>
            <a:ext cx="15198" cy="798919"/>
          </a:xfrm>
          <a:prstGeom prst="line">
            <a:avLst/>
          </a:prstGeom>
          <a:ln w="38100">
            <a:solidFill>
              <a:srgbClr val="FF2600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0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Terminology</a:t>
            </a:r>
          </a:p>
        </p:txBody>
      </p:sp>
      <p:sp>
        <p:nvSpPr>
          <p:cNvPr id="197" name="Shape 10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r>
              <a:t>Confidentiality</a:t>
            </a:r>
            <a:endParaRPr sz="1800">
              <a:solidFill>
                <a:srgbClr val="000000"/>
              </a:solidFill>
            </a:endParaRPr>
          </a:p>
          <a:p>
            <a:pPr lvl="1"/>
            <a:r>
              <a:t>Prevent unauthorized viewing of private information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FFFB00"/>
                </a:solidFill>
              </a:defRPr>
            </a:pPr>
            <a:r>
              <a:t>Integrity</a:t>
            </a:r>
            <a:endParaRPr sz="1800">
              <a:solidFill>
                <a:srgbClr val="000000"/>
              </a:solidFill>
            </a:endParaRPr>
          </a:p>
          <a:p>
            <a:pPr lvl="1"/>
            <a:r>
              <a:t>Information is from who you think it is from and has not been modified since it was sent</a:t>
            </a:r>
          </a:p>
        </p:txBody>
      </p:sp>
      <p:sp>
        <p:nvSpPr>
          <p:cNvPr id="198" name="Shape 105"/>
          <p:cNvSpPr/>
          <p:nvPr/>
        </p:nvSpPr>
        <p:spPr>
          <a:xfrm>
            <a:off x="15862286" y="8724888"/>
            <a:ext cx="927079" cy="92707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107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Ensuring Confidentiality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00F900"/>
                </a:solidFill>
              </a:defRPr>
            </a:pPr>
            <a:r>
              <a:t>Encryption and Decryption</a:t>
            </a:r>
          </a:p>
        </p:txBody>
      </p:sp>
      <p:sp>
        <p:nvSpPr>
          <p:cNvPr id="201" name="Shape 108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1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Terminology</a:t>
            </a:r>
          </a:p>
        </p:txBody>
      </p:sp>
      <p:sp>
        <p:nvSpPr>
          <p:cNvPr id="204" name="Shape 11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r>
              <a:t>Plaintext</a:t>
            </a:r>
            <a:r>
              <a:rPr>
                <a:solidFill>
                  <a:srgbClr val="FFFFFF"/>
                </a:solidFill>
              </a:rPr>
              <a:t> is a message that will be put into secret form.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FFFB00"/>
                </a:solidFill>
              </a:defRPr>
            </a:pPr>
            <a:r>
              <a:t>Ciphertext</a:t>
            </a:r>
            <a:r>
              <a:rPr>
                <a:solidFill>
                  <a:srgbClr val="FFFFFF"/>
                </a:solidFill>
              </a:rPr>
              <a:t> is a transformed version of </a:t>
            </a:r>
            <a:r>
              <a:rPr>
                <a:solidFill>
                  <a:srgbClr val="FF40FF"/>
                </a:solidFill>
              </a:rPr>
              <a:t>plaintext</a:t>
            </a:r>
            <a:r>
              <a:rPr>
                <a:solidFill>
                  <a:srgbClr val="FFFFFF"/>
                </a:solidFill>
              </a:rPr>
              <a:t> that is unintelligible to anyone without the means to decrypt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11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Terminology</a:t>
            </a:r>
          </a:p>
        </p:txBody>
      </p:sp>
      <p:sp>
        <p:nvSpPr>
          <p:cNvPr id="207" name="Shape 11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transformation of </a:t>
            </a:r>
            <a:r>
              <a:rPr>
                <a:solidFill>
                  <a:srgbClr val="FF40FF"/>
                </a:solidFill>
              </a:rPr>
              <a:t>plaintext</a:t>
            </a:r>
            <a:r>
              <a:t> to </a:t>
            </a:r>
            <a:r>
              <a:rPr>
                <a:solidFill>
                  <a:srgbClr val="FFFB00"/>
                </a:solidFill>
              </a:rPr>
              <a:t>ciphertext</a:t>
            </a:r>
            <a:r>
              <a:t> is referred to as </a:t>
            </a:r>
            <a:r>
              <a:rPr>
                <a:solidFill>
                  <a:srgbClr val="00FDFF"/>
                </a:solidFill>
              </a:rPr>
              <a:t>encryption</a:t>
            </a:r>
            <a:r>
              <a:t>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Returning the </a:t>
            </a:r>
            <a:r>
              <a:rPr>
                <a:solidFill>
                  <a:srgbClr val="FFFB00"/>
                </a:solidFill>
              </a:rPr>
              <a:t>ciphertext</a:t>
            </a:r>
            <a:r>
              <a:t> back to </a:t>
            </a:r>
            <a:r>
              <a:rPr>
                <a:solidFill>
                  <a:srgbClr val="FF40FF"/>
                </a:solidFill>
              </a:rPr>
              <a:t>plaintext</a:t>
            </a:r>
            <a:r>
              <a:t> is referred to as </a:t>
            </a:r>
            <a:r>
              <a:rPr>
                <a:solidFill>
                  <a:srgbClr val="FF9300"/>
                </a:solidFill>
              </a:rPr>
              <a:t>decryption</a:t>
            </a:r>
            <a:r>
              <a:t>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The strength of a cryptosystem is determined by the encryption and decryption techniques and the length of the </a:t>
            </a:r>
            <a:r>
              <a:rPr>
                <a:solidFill>
                  <a:srgbClr val="00F900"/>
                </a:solidFill>
              </a:rPr>
              <a:t>key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1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Two Kinds of Systems</a:t>
            </a:r>
          </a:p>
        </p:txBody>
      </p:sp>
      <p:sp>
        <p:nvSpPr>
          <p:cNvPr id="210" name="Shape 1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basic types of cryptosystems exist, </a:t>
            </a:r>
            <a:r>
              <a:rPr>
                <a:solidFill>
                  <a:srgbClr val="FF40FF"/>
                </a:solidFill>
              </a:rPr>
              <a:t>secret-key</a:t>
            </a:r>
            <a:r>
              <a:t> and </a:t>
            </a:r>
            <a:r>
              <a:rPr>
                <a:solidFill>
                  <a:srgbClr val="FFFB00"/>
                </a:solidFill>
              </a:rPr>
              <a:t>public-key</a:t>
            </a:r>
            <a:r>
              <a:t>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In a secret-key scheme, the key used for encryption must be the same key used for decryption.  Also called symmetric-key cryptosystem.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Secret-key cryptosystems have the </a:t>
            </a:r>
            <a:r>
              <a:rPr>
                <a:solidFill>
                  <a:srgbClr val="FF40FF"/>
                </a:solidFill>
              </a:rPr>
              <a:t>problem of secure key distribution</a:t>
            </a:r>
            <a:r>
              <a:t> to all parties using the cryptosystem.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Shape 119"/>
          <p:cNvGrpSpPr/>
          <p:nvPr/>
        </p:nvGrpSpPr>
        <p:grpSpPr>
          <a:xfrm>
            <a:off x="965200" y="838200"/>
            <a:ext cx="3175000" cy="1651000"/>
            <a:chOff x="0" y="0"/>
            <a:chExt cx="3175000" cy="1651000"/>
          </a:xfrm>
        </p:grpSpPr>
        <p:sp>
          <p:nvSpPr>
            <p:cNvPr id="212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3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"candy"</a:t>
              </a:r>
            </a:p>
          </p:txBody>
        </p:sp>
      </p:grpSp>
      <p:sp>
        <p:nvSpPr>
          <p:cNvPr id="215" name="Shape 120"/>
          <p:cNvSpPr/>
          <p:nvPr/>
        </p:nvSpPr>
        <p:spPr>
          <a:xfrm>
            <a:off x="4635500" y="5435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Shape 121"/>
          <p:cNvSpPr/>
          <p:nvPr/>
        </p:nvSpPr>
        <p:spPr>
          <a:xfrm>
            <a:off x="10337800" y="5435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17" name="1194983899606690431network_could_nicolas_cl_.svg.med.png" descr="1194983899606690431network_could_nicolas_cl_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4483184"/>
            <a:ext cx="4203702" cy="318080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123"/>
          <p:cNvSpPr txBox="1"/>
          <p:nvPr/>
        </p:nvSpPr>
        <p:spPr>
          <a:xfrm>
            <a:off x="6640610" y="5492750"/>
            <a:ext cx="3238502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Message Might be Intercepted</a:t>
            </a:r>
          </a:p>
        </p:txBody>
      </p:sp>
      <p:grpSp>
        <p:nvGrpSpPr>
          <p:cNvPr id="221" name="Shape 124"/>
          <p:cNvGrpSpPr/>
          <p:nvPr/>
        </p:nvGrpSpPr>
        <p:grpSpPr>
          <a:xfrm>
            <a:off x="965200" y="5232400"/>
            <a:ext cx="3175000" cy="1651000"/>
            <a:chOff x="0" y="0"/>
            <a:chExt cx="3175000" cy="1651000"/>
          </a:xfrm>
        </p:grpSpPr>
        <p:sp>
          <p:nvSpPr>
            <p:cNvPr id="219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20" name="Cipher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CipherText: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"dboez"</a:t>
              </a:r>
            </a:p>
          </p:txBody>
        </p:sp>
      </p:grpSp>
      <p:sp>
        <p:nvSpPr>
          <p:cNvPr id="222" name="Shape 125"/>
          <p:cNvSpPr/>
          <p:nvPr/>
        </p:nvSpPr>
        <p:spPr>
          <a:xfrm rot="5400000">
            <a:off x="1517650" y="3232150"/>
            <a:ext cx="2095501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126"/>
          <p:cNvSpPr txBox="1"/>
          <p:nvPr/>
        </p:nvSpPr>
        <p:spPr>
          <a:xfrm>
            <a:off x="652325" y="3302000"/>
            <a:ext cx="154751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Encrypt</a:t>
            </a:r>
          </a:p>
        </p:txBody>
      </p:sp>
      <p:grpSp>
        <p:nvGrpSpPr>
          <p:cNvPr id="226" name="Shape 127"/>
          <p:cNvGrpSpPr/>
          <p:nvPr/>
        </p:nvGrpSpPr>
        <p:grpSpPr>
          <a:xfrm>
            <a:off x="12369800" y="5232400"/>
            <a:ext cx="3175000" cy="1651000"/>
            <a:chOff x="0" y="0"/>
            <a:chExt cx="3175000" cy="1651000"/>
          </a:xfrm>
        </p:grpSpPr>
        <p:sp>
          <p:nvSpPr>
            <p:cNvPr id="224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25" name="Cipher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CipherText: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"dboez"</a:t>
              </a:r>
            </a:p>
          </p:txBody>
        </p:sp>
      </p:grpSp>
      <p:grpSp>
        <p:nvGrpSpPr>
          <p:cNvPr id="229" name="Shape 128"/>
          <p:cNvGrpSpPr/>
          <p:nvPr/>
        </p:nvGrpSpPr>
        <p:grpSpPr>
          <a:xfrm>
            <a:off x="12306300" y="838200"/>
            <a:ext cx="3175000" cy="1651000"/>
            <a:chOff x="0" y="0"/>
            <a:chExt cx="3175000" cy="1651000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28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"candy"</a:t>
              </a:r>
            </a:p>
          </p:txBody>
        </p:sp>
      </p:grpSp>
      <p:sp>
        <p:nvSpPr>
          <p:cNvPr id="230" name="Shape 129"/>
          <p:cNvSpPr/>
          <p:nvPr/>
        </p:nvSpPr>
        <p:spPr>
          <a:xfrm rot="16200000">
            <a:off x="12884150" y="3232150"/>
            <a:ext cx="20955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" name="Shape 130"/>
          <p:cNvSpPr txBox="1"/>
          <p:nvPr/>
        </p:nvSpPr>
        <p:spPr>
          <a:xfrm>
            <a:off x="11872948" y="3759200"/>
            <a:ext cx="165221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Decrypt</a:t>
            </a:r>
          </a:p>
        </p:txBody>
      </p:sp>
      <p:sp>
        <p:nvSpPr>
          <p:cNvPr id="232" name="Shape 131"/>
          <p:cNvSpPr txBox="1"/>
          <p:nvPr/>
        </p:nvSpPr>
        <p:spPr>
          <a:xfrm>
            <a:off x="7681521" y="762000"/>
            <a:ext cx="1179725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c = d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a = b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n = o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d = e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y = z</a:t>
            </a:r>
          </a:p>
        </p:txBody>
      </p:sp>
      <p:sp>
        <p:nvSpPr>
          <p:cNvPr id="233" name="Shape 132"/>
          <p:cNvSpPr txBox="1"/>
          <p:nvPr/>
        </p:nvSpPr>
        <p:spPr>
          <a:xfrm>
            <a:off x="2049598" y="8013700"/>
            <a:ext cx="103897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Alice</a:t>
            </a:r>
          </a:p>
        </p:txBody>
      </p:sp>
      <p:sp>
        <p:nvSpPr>
          <p:cNvPr id="234" name="Shape 133"/>
          <p:cNvSpPr txBox="1"/>
          <p:nvPr/>
        </p:nvSpPr>
        <p:spPr>
          <a:xfrm>
            <a:off x="13758403" y="7912100"/>
            <a:ext cx="8525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Bob</a:t>
            </a:r>
          </a:p>
        </p:txBody>
      </p:sp>
      <p:sp>
        <p:nvSpPr>
          <p:cNvPr id="235" name="Shape 134"/>
          <p:cNvSpPr txBox="1"/>
          <p:nvPr/>
        </p:nvSpPr>
        <p:spPr>
          <a:xfrm>
            <a:off x="7889986" y="8013700"/>
            <a:ext cx="75299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2600"/>
                </a:solidFill>
              </a:defRPr>
            </a:lvl1pPr>
          </a:lstStyle>
          <a:p>
            <a:pPr/>
            <a:r>
              <a:t>Eve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136"/>
          <p:cNvSpPr txBox="1"/>
          <p:nvPr>
            <p:ph type="title"/>
          </p:nvPr>
        </p:nvSpPr>
        <p:spPr>
          <a:xfrm>
            <a:off x="584200" y="520700"/>
            <a:ext cx="7835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Caesar Cipher</a:t>
            </a:r>
          </a:p>
        </p:txBody>
      </p:sp>
      <p:pic>
        <p:nvPicPr>
          <p:cNvPr id="238" name="Caesar3.png" descr="Caesar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1700" y="338963"/>
            <a:ext cx="7035800" cy="296383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138"/>
          <p:cNvSpPr txBox="1"/>
          <p:nvPr/>
        </p:nvSpPr>
        <p:spPr>
          <a:xfrm>
            <a:off x="4152899" y="8369300"/>
            <a:ext cx="793871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http://en.wikipedia.org/wiki/Caesar_cipher</a:t>
            </a:r>
          </a:p>
        </p:txBody>
      </p:sp>
      <p:sp>
        <p:nvSpPr>
          <p:cNvPr id="240" name="Shape 139"/>
          <p:cNvSpPr txBox="1"/>
          <p:nvPr/>
        </p:nvSpPr>
        <p:spPr>
          <a:xfrm>
            <a:off x="1762633" y="3803650"/>
            <a:ext cx="13055602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200">
                <a:solidFill>
                  <a:srgbClr val="00FDFF"/>
                </a:solidFill>
              </a:defRPr>
            </a:lvl1pPr>
          </a:lstStyle>
          <a:p>
            <a:pPr/>
            <a:r>
              <a:t>Caesar cipher is one of the simplest and most widely known encryption techniques. It is a type of substitution cipher in which each letter in the plaintext is replaced by a letter some fixed number of positions down the alphabet.</a:t>
            </a:r>
          </a:p>
        </p:txBody>
      </p:sp>
      <p:sp>
        <p:nvSpPr>
          <p:cNvPr id="241" name="Shape 140"/>
          <p:cNvSpPr txBox="1"/>
          <p:nvPr/>
        </p:nvSpPr>
        <p:spPr>
          <a:xfrm>
            <a:off x="13610230" y="1358900"/>
            <a:ext cx="176830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433FF"/>
                </a:solidFill>
              </a:defRPr>
            </a:lvl1pPr>
          </a:lstStyle>
          <a:p>
            <a:pPr/>
            <a:r>
              <a:t>Shift of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142"/>
          <p:cNvSpPr txBox="1"/>
          <p:nvPr/>
        </p:nvSpPr>
        <p:spPr>
          <a:xfrm>
            <a:off x="3556000" y="7937500"/>
            <a:ext cx="913663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http://www.youtube.com/watch?v=zdA__2tKoIU</a:t>
            </a:r>
          </a:p>
        </p:txBody>
      </p:sp>
      <p:pic>
        <p:nvPicPr>
          <p:cNvPr id="244" name="Untitled2.png" descr="Untitled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3530600"/>
            <a:ext cx="5499100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Untitled3.png" descr="Untitled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469900"/>
            <a:ext cx="5918200" cy="450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Untitled4.png" descr="Untitled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0600" y="3060700"/>
            <a:ext cx="5588000" cy="4394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146"/>
          <p:cNvSpPr txBox="1"/>
          <p:nvPr/>
        </p:nvSpPr>
        <p:spPr>
          <a:xfrm>
            <a:off x="11270008" y="996950"/>
            <a:ext cx="3848103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00F900"/>
                </a:solidFill>
              </a:defRPr>
            </a:lvl1pPr>
          </a:lstStyle>
          <a:p>
            <a:pPr/>
            <a:r>
              <a:t>Secret Decoder 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Paranoia</a:t>
            </a:r>
          </a:p>
        </p:txBody>
      </p:sp>
      <p:sp>
        <p:nvSpPr>
          <p:cNvPr id="151" name="Shape 7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out to get you?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If you are interesting or influential people want to get into your personal info.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If you are normal, folks want to use your resources or take your information to make money…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Usually no one cares…  But it is safest to assume some is always trying…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148"/>
          <p:cNvSpPr txBox="1"/>
          <p:nvPr/>
        </p:nvSpPr>
        <p:spPr>
          <a:xfrm>
            <a:off x="279400" y="1651000"/>
            <a:ext cx="15679167" cy="582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PP:  A B C D E F G H I J K L M N O P Q R S T U V W X Y Z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01:  B C D E F G H I J K L M N O P Q R S T U V W X Y Z A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02:  C D E F G H I J K L M N O P Q R S T U V W X Y Z A B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08:  I J K L M N O P Q R S T U V W X Y Z A B C D E F G H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09:  J K L M N O P Q R S T U V W X Y Z A B C D E F G H I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10:  K L M N O P Q R S T U V W X Y Z A B C D E F G H I J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11:  L M N O P Q R S T U V W X Y Z A B C D E F G H I J K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12:  M N O P Q R S T U V W X Y Z A B C D E F G H I J K L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13:  N O P Q R S T U V W X Y Z A B C D E F G H I J K L M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14:  O P Q R S T U V W X Y Z A B C D E F G H I J K L M N  </a:t>
            </a:r>
          </a:p>
        </p:txBody>
      </p:sp>
      <p:sp>
        <p:nvSpPr>
          <p:cNvPr id="250" name="Shape 149"/>
          <p:cNvSpPr txBox="1"/>
          <p:nvPr/>
        </p:nvSpPr>
        <p:spPr>
          <a:xfrm>
            <a:off x="4687613" y="622300"/>
            <a:ext cx="688813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</a:defRPr>
            </a:lvl1pPr>
          </a:lstStyle>
          <a:p>
            <a:pPr/>
            <a:r>
              <a:t>Secret Decoder Ring - Shift Number</a:t>
            </a:r>
          </a:p>
        </p:txBody>
      </p:sp>
      <p:sp>
        <p:nvSpPr>
          <p:cNvPr id="251" name="Shape 150"/>
          <p:cNvSpPr txBox="1"/>
          <p:nvPr/>
        </p:nvSpPr>
        <p:spPr>
          <a:xfrm>
            <a:off x="3860800" y="8229600"/>
            <a:ext cx="852539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http://www.dr-chuck.com/Secret-Decoder.pdf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15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Break the Code I</a:t>
            </a:r>
          </a:p>
        </p:txBody>
      </p:sp>
      <p:grpSp>
        <p:nvGrpSpPr>
          <p:cNvPr id="256" name="Shape 153"/>
          <p:cNvGrpSpPr/>
          <p:nvPr/>
        </p:nvGrpSpPr>
        <p:grpSpPr>
          <a:xfrm>
            <a:off x="2540000" y="3695700"/>
            <a:ext cx="3175000" cy="1651000"/>
            <a:chOff x="0" y="0"/>
            <a:chExt cx="3175000" cy="1651000"/>
          </a:xfrm>
        </p:grpSpPr>
        <p:sp>
          <p:nvSpPr>
            <p:cNvPr id="254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5" name="Cipher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CipherText: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"upbtu"</a:t>
              </a:r>
            </a:p>
          </p:txBody>
        </p:sp>
      </p:grpSp>
      <p:sp>
        <p:nvSpPr>
          <p:cNvPr id="257" name="Shape 154"/>
          <p:cNvSpPr txBox="1"/>
          <p:nvPr/>
        </p:nvSpPr>
        <p:spPr>
          <a:xfrm>
            <a:off x="9230232" y="6051550"/>
            <a:ext cx="5575302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For each number 1..26, see if when you decrypt the message using that shift, it makes sense.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15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Break the Code I</a:t>
            </a:r>
          </a:p>
        </p:txBody>
      </p:sp>
      <p:grpSp>
        <p:nvGrpSpPr>
          <p:cNvPr id="262" name="Shape 157"/>
          <p:cNvGrpSpPr/>
          <p:nvPr/>
        </p:nvGrpSpPr>
        <p:grpSpPr>
          <a:xfrm>
            <a:off x="2540000" y="3695700"/>
            <a:ext cx="3175000" cy="1651000"/>
            <a:chOff x="0" y="0"/>
            <a:chExt cx="3175000" cy="1651000"/>
          </a:xfrm>
        </p:grpSpPr>
        <p:sp>
          <p:nvSpPr>
            <p:cNvPr id="260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1" name="Cipher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CipherText: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</a:t>
              </a:r>
              <a:r>
                <a:rPr>
                  <a:solidFill>
                    <a:srgbClr val="FF9300"/>
                  </a:solidFill>
                </a:rPr>
                <a:t>u</a:t>
              </a:r>
              <a:r>
                <a:rPr>
                  <a:solidFill>
                    <a:srgbClr val="FFFB00"/>
                  </a:solidFill>
                </a:rPr>
                <a:t>p</a:t>
              </a:r>
              <a:r>
                <a:t>btu"</a:t>
              </a:r>
            </a:p>
          </p:txBody>
        </p:sp>
      </p:grpSp>
      <p:grpSp>
        <p:nvGrpSpPr>
          <p:cNvPr id="265" name="Shape 158"/>
          <p:cNvGrpSpPr/>
          <p:nvPr/>
        </p:nvGrpSpPr>
        <p:grpSpPr>
          <a:xfrm>
            <a:off x="10147300" y="3695700"/>
            <a:ext cx="3175000" cy="1651000"/>
            <a:chOff x="0" y="0"/>
            <a:chExt cx="3175000" cy="1651000"/>
          </a:xfrm>
        </p:grpSpPr>
        <p:sp>
          <p:nvSpPr>
            <p:cNvPr id="263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64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</a:t>
              </a:r>
              <a:r>
                <a:rPr>
                  <a:solidFill>
                    <a:srgbClr val="00F900"/>
                  </a:solidFill>
                </a:rPr>
                <a:t>t</a:t>
              </a:r>
              <a:r>
                <a:rPr>
                  <a:solidFill>
                    <a:srgbClr val="00FDFF"/>
                  </a:solidFill>
                </a:rPr>
                <a:t>o</a:t>
              </a:r>
              <a:r>
                <a:t>ast"</a:t>
              </a:r>
            </a:p>
          </p:txBody>
        </p:sp>
      </p:grpSp>
      <p:sp>
        <p:nvSpPr>
          <p:cNvPr id="266" name="Shape 159"/>
          <p:cNvSpPr txBox="1"/>
          <p:nvPr/>
        </p:nvSpPr>
        <p:spPr>
          <a:xfrm>
            <a:off x="13588788" y="7988300"/>
            <a:ext cx="216679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 shift of 1</a:t>
            </a:r>
          </a:p>
        </p:txBody>
      </p:sp>
      <p:sp>
        <p:nvSpPr>
          <p:cNvPr id="267" name="Shape 160"/>
          <p:cNvSpPr txBox="1"/>
          <p:nvPr/>
        </p:nvSpPr>
        <p:spPr>
          <a:xfrm>
            <a:off x="82518" y="6273800"/>
            <a:ext cx="1609096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00:  A B C D E F G H I J K L M N </a:t>
            </a:r>
            <a:r>
              <a:rPr>
                <a:solidFill>
                  <a:srgbClr val="00FDFF"/>
                </a:solidFill>
              </a:rPr>
              <a:t>O</a:t>
            </a:r>
            <a:r>
              <a:t> P Q R S </a:t>
            </a:r>
            <a:r>
              <a:rPr>
                <a:solidFill>
                  <a:srgbClr val="00F900"/>
                </a:solidFill>
              </a:rPr>
              <a:t>T</a:t>
            </a:r>
            <a:r>
              <a:t> U V W X Y Z 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01:  B C D E F G H I J K L M N O </a:t>
            </a:r>
            <a:r>
              <a:rPr>
                <a:solidFill>
                  <a:srgbClr val="FFFB00"/>
                </a:solidFill>
              </a:rPr>
              <a:t>P</a:t>
            </a:r>
            <a:r>
              <a:t> Q R S T </a:t>
            </a:r>
            <a:r>
              <a:rPr>
                <a:solidFill>
                  <a:srgbClr val="FF9300"/>
                </a:solidFill>
              </a:rPr>
              <a:t>U</a:t>
            </a:r>
            <a:r>
              <a:t> V W X Y Z A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16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Break the Code II</a:t>
            </a:r>
          </a:p>
        </p:txBody>
      </p:sp>
      <p:sp>
        <p:nvSpPr>
          <p:cNvPr id="270" name="Shape 163"/>
          <p:cNvSpPr txBox="1"/>
          <p:nvPr/>
        </p:nvSpPr>
        <p:spPr>
          <a:xfrm>
            <a:off x="-2667" y="3987800"/>
            <a:ext cx="16243302" cy="673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Uryyb, zl anzr vf Puhpx naq V arrq zbarl naq n wrg.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16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Break the Code II</a:t>
            </a:r>
          </a:p>
        </p:txBody>
      </p:sp>
      <p:sp>
        <p:nvSpPr>
          <p:cNvPr id="273" name="Shape 166"/>
          <p:cNvSpPr txBox="1"/>
          <p:nvPr/>
        </p:nvSpPr>
        <p:spPr>
          <a:xfrm>
            <a:off x="-2667" y="3987800"/>
            <a:ext cx="16243302" cy="673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Uryyb, zl anzr vf Puhpx naq V arrq zbarl naq n wrg.</a:t>
            </a:r>
          </a:p>
        </p:txBody>
      </p:sp>
      <p:sp>
        <p:nvSpPr>
          <p:cNvPr id="274" name="Shape 167"/>
          <p:cNvSpPr txBox="1"/>
          <p:nvPr/>
        </p:nvSpPr>
        <p:spPr>
          <a:xfrm>
            <a:off x="-3027" y="5499100"/>
            <a:ext cx="1624330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Andale Mono"/>
                <a:ea typeface="Andale Mono"/>
                <a:cs typeface="Andale Mono"/>
                <a:sym typeface="Andale Mono"/>
              </a:defRPr>
            </a:lvl1pPr>
          </a:lstStyle>
          <a:p>
            <a:pPr/>
            <a:r>
              <a:t>Hello, my name is Chuck and I need money and a jet.</a:t>
            </a:r>
          </a:p>
        </p:txBody>
      </p:sp>
      <p:sp>
        <p:nvSpPr>
          <p:cNvPr id="275" name="Shape 168"/>
          <p:cNvSpPr txBox="1"/>
          <p:nvPr/>
        </p:nvSpPr>
        <p:spPr>
          <a:xfrm>
            <a:off x="6792477" y="7950200"/>
            <a:ext cx="311021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www.rot13.com</a:t>
            </a:r>
          </a:p>
        </p:txBody>
      </p:sp>
      <p:sp>
        <p:nvSpPr>
          <p:cNvPr id="276" name="Shape 169"/>
          <p:cNvSpPr/>
          <p:nvPr/>
        </p:nvSpPr>
        <p:spPr>
          <a:xfrm>
            <a:off x="15862286" y="8724888"/>
            <a:ext cx="927079" cy="927078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171"/>
          <p:cNvSpPr txBox="1"/>
          <p:nvPr>
            <p:ph type="ctrTitle"/>
          </p:nvPr>
        </p:nvSpPr>
        <p:spPr>
          <a:xfrm>
            <a:off x="1155700" y="1536700"/>
            <a:ext cx="13931900" cy="43053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Cryptographic Hashes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00F900"/>
                </a:solidFill>
              </a:defRPr>
            </a:pPr>
            <a:r>
              <a:t>Integrity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17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Terminology</a:t>
            </a:r>
          </a:p>
        </p:txBody>
      </p:sp>
      <p:sp>
        <p:nvSpPr>
          <p:cNvPr id="281" name="Shape 17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40FF"/>
                </a:solidFill>
              </a:defRPr>
            </a:pPr>
            <a:r>
              <a:t>Confidentiality</a:t>
            </a:r>
            <a:endParaRPr sz="1800">
              <a:solidFill>
                <a:srgbClr val="000000"/>
              </a:solidFill>
            </a:endParaRPr>
          </a:p>
          <a:p>
            <a:pPr lvl="1"/>
            <a:r>
              <a:t>Prevent unauthorized viewing of private information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FFFB00"/>
                </a:solidFill>
              </a:defRPr>
            </a:pPr>
            <a:r>
              <a:t>Integrity</a:t>
            </a:r>
            <a:endParaRPr sz="1800">
              <a:solidFill>
                <a:srgbClr val="000000"/>
              </a:solidFill>
            </a:endParaRPr>
          </a:p>
          <a:p>
            <a:pPr lvl="1"/>
            <a:r>
              <a:t>Information is from who you think it is from and has not been modified since it was sent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176"/>
          <p:cNvSpPr txBox="1"/>
          <p:nvPr>
            <p:ph type="title"/>
          </p:nvPr>
        </p:nvSpPr>
        <p:spPr>
          <a:xfrm>
            <a:off x="1155700" y="241300"/>
            <a:ext cx="100203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Cryptographic Hash</a:t>
            </a:r>
          </a:p>
        </p:txBody>
      </p:sp>
      <p:sp>
        <p:nvSpPr>
          <p:cNvPr id="284" name="Shape 177"/>
          <p:cNvSpPr txBox="1"/>
          <p:nvPr/>
        </p:nvSpPr>
        <p:spPr>
          <a:xfrm>
            <a:off x="2743199" y="8369300"/>
            <a:ext cx="1075290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http://en.wikipedia.org/wiki/Cryptographic_hash_function</a:t>
            </a:r>
          </a:p>
        </p:txBody>
      </p:sp>
      <p:sp>
        <p:nvSpPr>
          <p:cNvPr id="285" name="Shape 178"/>
          <p:cNvSpPr txBox="1"/>
          <p:nvPr/>
        </p:nvSpPr>
        <p:spPr>
          <a:xfrm>
            <a:off x="1038733" y="3371850"/>
            <a:ext cx="13373102" cy="368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FFF"/>
                </a:solidFill>
              </a:defRPr>
            </a:pPr>
            <a:r>
              <a:t>A cryptographic hash function is a function that takes an arbitrary </a:t>
            </a:r>
            <a:r>
              <a:rPr>
                <a:solidFill>
                  <a:srgbClr val="FF40FF"/>
                </a:solidFill>
              </a:rPr>
              <a:t>block of data</a:t>
            </a:r>
            <a:r>
              <a:t> and returns a </a:t>
            </a:r>
            <a:r>
              <a:rPr>
                <a:solidFill>
                  <a:srgbClr val="00F900"/>
                </a:solidFill>
              </a:rPr>
              <a:t>fixed-size bit string</a:t>
            </a:r>
            <a:r>
              <a:t>, the (cryptographic) </a:t>
            </a:r>
            <a:r>
              <a:rPr>
                <a:solidFill>
                  <a:srgbClr val="00F900"/>
                </a:solidFill>
              </a:rPr>
              <a:t>hash</a:t>
            </a:r>
            <a:r>
              <a:t> value, such that an accidental or intentional change to the data will change the </a:t>
            </a:r>
            <a:r>
              <a:rPr>
                <a:solidFill>
                  <a:srgbClr val="00F900"/>
                </a:solidFill>
              </a:rPr>
              <a:t>hash</a:t>
            </a:r>
            <a:r>
              <a:t> value. The </a:t>
            </a:r>
            <a:r>
              <a:rPr>
                <a:solidFill>
                  <a:srgbClr val="FF40FF"/>
                </a:solidFill>
              </a:rPr>
              <a:t>data to be encoded</a:t>
            </a:r>
            <a:r>
              <a:t> is often called the "</a:t>
            </a:r>
            <a:r>
              <a:rPr>
                <a:solidFill>
                  <a:srgbClr val="FF40FF"/>
                </a:solidFill>
              </a:rPr>
              <a:t>message</a:t>
            </a:r>
            <a:r>
              <a:t>," and the </a:t>
            </a:r>
            <a:r>
              <a:rPr>
                <a:solidFill>
                  <a:srgbClr val="00F900"/>
                </a:solidFill>
              </a:rPr>
              <a:t>hash</a:t>
            </a:r>
            <a:r>
              <a:t> value is sometimes called the </a:t>
            </a:r>
            <a:r>
              <a:rPr>
                <a:solidFill>
                  <a:srgbClr val="00F900"/>
                </a:solidFill>
              </a:rPr>
              <a:t>message digest</a:t>
            </a:r>
            <a:r>
              <a:t> or simply </a:t>
            </a:r>
            <a:r>
              <a:rPr>
                <a:solidFill>
                  <a:srgbClr val="00F900"/>
                </a:solidFill>
              </a:rPr>
              <a:t>digest</a:t>
            </a:r>
            <a:r>
              <a:t>.</a:t>
            </a:r>
          </a:p>
        </p:txBody>
      </p:sp>
      <p:pic>
        <p:nvPicPr>
          <p:cNvPr id="286" name="Untitled2.png" descr="Untitled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0858" y="330200"/>
            <a:ext cx="3812047" cy="271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Untitled2.png" descr="Untitled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469900"/>
            <a:ext cx="10670165" cy="76073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182"/>
          <p:cNvSpPr txBox="1"/>
          <p:nvPr/>
        </p:nvSpPr>
        <p:spPr>
          <a:xfrm>
            <a:off x="3917208" y="8375650"/>
            <a:ext cx="868428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http://en.wikipedia.org/wiki/Cryptographic_hash_function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184"/>
          <p:cNvSpPr txBox="1"/>
          <p:nvPr/>
        </p:nvSpPr>
        <p:spPr>
          <a:xfrm>
            <a:off x="927100" y="7493000"/>
            <a:ext cx="646286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http://en.wikipedia.org/wiki/SHA-1</a:t>
            </a:r>
          </a:p>
        </p:txBody>
      </p:sp>
      <p:sp>
        <p:nvSpPr>
          <p:cNvPr id="292" name="Shape 185"/>
          <p:cNvSpPr txBox="1"/>
          <p:nvPr/>
        </p:nvSpPr>
        <p:spPr>
          <a:xfrm>
            <a:off x="8520173" y="419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http://www.dr-chuck.com/sha1.php</a:t>
            </a:r>
          </a:p>
        </p:txBody>
      </p:sp>
      <p:pic>
        <p:nvPicPr>
          <p:cNvPr id="293" name="Untitled0.png" descr="Untitled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17500"/>
            <a:ext cx="6794500" cy="447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Untitled1.png" descr="Untitled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00" y="1727200"/>
            <a:ext cx="6794500" cy="447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Untitled4.png" descr="Untitled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4000" y="4318000"/>
            <a:ext cx="6794500" cy="447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0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Security is always a Tradeoff</a:t>
            </a:r>
          </a:p>
        </p:txBody>
      </p:sp>
      <p:sp>
        <p:nvSpPr>
          <p:cNvPr id="154" name="Shape 10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"Perfect security" is unachievable - Must find the right tradeoff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Security .versus. Cost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Security .versus. Convenience (See also, "profit")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"More" is not always better – vendors of products will try to convince you that you *cannot live* without their particular gadget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Hashes for Passwords</a:t>
            </a:r>
          </a:p>
        </p:txBody>
      </p:sp>
      <p:sp>
        <p:nvSpPr>
          <p:cNvPr id="298" name="Shape 1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a general rule, systems do not store your password in plain text their databases in case they 'lose' their data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When you set the password, they compute a hash and store the hash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When you try to log in they compute the hash of what you type as a password and if it matches what they have stored - they let you in.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This is why a respectable system will never send your PW to you - they can only reset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Shape 193"/>
          <p:cNvGrpSpPr/>
          <p:nvPr/>
        </p:nvGrpSpPr>
        <p:grpSpPr>
          <a:xfrm>
            <a:off x="2921000" y="1485900"/>
            <a:ext cx="2781300" cy="1270000"/>
            <a:chOff x="0" y="0"/>
            <a:chExt cx="2781300" cy="1270000"/>
          </a:xfrm>
        </p:grpSpPr>
        <p:sp>
          <p:nvSpPr>
            <p:cNvPr id="300" name="Rounded Rectangle"/>
            <p:cNvSpPr/>
            <p:nvPr/>
          </p:nvSpPr>
          <p:spPr>
            <a:xfrm>
              <a:off x="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301" name="SHA-1"/>
            <p:cNvSpPr txBox="1"/>
            <p:nvPr/>
          </p:nvSpPr>
          <p:spPr>
            <a:xfrm>
              <a:off x="55796" y="203199"/>
              <a:ext cx="266970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5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SHA-1</a:t>
              </a:r>
            </a:p>
          </p:txBody>
        </p:sp>
      </p:grpSp>
      <p:sp>
        <p:nvSpPr>
          <p:cNvPr id="303" name="Shape 194"/>
          <p:cNvSpPr txBox="1"/>
          <p:nvPr/>
        </p:nvSpPr>
        <p:spPr>
          <a:xfrm>
            <a:off x="780541" y="1803400"/>
            <a:ext cx="98628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fluffy</a:t>
            </a:r>
          </a:p>
        </p:txBody>
      </p:sp>
      <p:sp>
        <p:nvSpPr>
          <p:cNvPr id="304" name="Shape 195"/>
          <p:cNvSpPr txBox="1"/>
          <p:nvPr/>
        </p:nvSpPr>
        <p:spPr>
          <a:xfrm>
            <a:off x="6849467" y="1701800"/>
            <a:ext cx="899063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d9d71ab718931a89de1e986bc62f6c988ddc1813</a:t>
            </a:r>
          </a:p>
        </p:txBody>
      </p:sp>
      <p:sp>
        <p:nvSpPr>
          <p:cNvPr id="305" name="Shape 196"/>
          <p:cNvSpPr/>
          <p:nvPr/>
        </p:nvSpPr>
        <p:spPr>
          <a:xfrm flipH="1">
            <a:off x="5737890" y="2089553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Shape 197"/>
          <p:cNvSpPr/>
          <p:nvPr/>
        </p:nvSpPr>
        <p:spPr>
          <a:xfrm flipH="1">
            <a:off x="2146300" y="2120900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Shape 198"/>
          <p:cNvSpPr txBox="1"/>
          <p:nvPr/>
        </p:nvSpPr>
        <p:spPr>
          <a:xfrm>
            <a:off x="6869396" y="342900"/>
            <a:ext cx="83157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Store the 'hashed password' in the database.</a:t>
            </a:r>
          </a:p>
        </p:txBody>
      </p:sp>
      <p:sp>
        <p:nvSpPr>
          <p:cNvPr id="308" name="Shape 199"/>
          <p:cNvSpPr txBox="1"/>
          <p:nvPr/>
        </p:nvSpPr>
        <p:spPr>
          <a:xfrm>
            <a:off x="741945" y="342900"/>
            <a:ext cx="446707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</a:defRPr>
            </a:lvl1pPr>
          </a:lstStyle>
          <a:p>
            <a:pPr/>
            <a:r>
              <a:t>Setting a new password</a:t>
            </a:r>
          </a:p>
        </p:txBody>
      </p:sp>
      <p:grpSp>
        <p:nvGrpSpPr>
          <p:cNvPr id="311" name="Shape 200"/>
          <p:cNvGrpSpPr/>
          <p:nvPr/>
        </p:nvGrpSpPr>
        <p:grpSpPr>
          <a:xfrm>
            <a:off x="2806700" y="4406900"/>
            <a:ext cx="2781300" cy="1270000"/>
            <a:chOff x="0" y="0"/>
            <a:chExt cx="2781300" cy="1270000"/>
          </a:xfrm>
        </p:grpSpPr>
        <p:sp>
          <p:nvSpPr>
            <p:cNvPr id="309" name="Rounded Rectangle"/>
            <p:cNvSpPr/>
            <p:nvPr/>
          </p:nvSpPr>
          <p:spPr>
            <a:xfrm>
              <a:off x="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310" name="SHA-1"/>
            <p:cNvSpPr txBox="1"/>
            <p:nvPr/>
          </p:nvSpPr>
          <p:spPr>
            <a:xfrm>
              <a:off x="55796" y="203199"/>
              <a:ext cx="266970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5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SHA-1</a:t>
              </a:r>
            </a:p>
          </p:txBody>
        </p:sp>
      </p:grpSp>
      <p:sp>
        <p:nvSpPr>
          <p:cNvPr id="312" name="Shape 201"/>
          <p:cNvSpPr txBox="1"/>
          <p:nvPr/>
        </p:nvSpPr>
        <p:spPr>
          <a:xfrm>
            <a:off x="653144" y="4724400"/>
            <a:ext cx="101486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pony</a:t>
            </a:r>
          </a:p>
        </p:txBody>
      </p:sp>
      <p:sp>
        <p:nvSpPr>
          <p:cNvPr id="313" name="Shape 202"/>
          <p:cNvSpPr/>
          <p:nvPr/>
        </p:nvSpPr>
        <p:spPr>
          <a:xfrm flipH="1">
            <a:off x="5626100" y="5016499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4" name="Shape 203"/>
          <p:cNvSpPr/>
          <p:nvPr/>
        </p:nvSpPr>
        <p:spPr>
          <a:xfrm flipH="1">
            <a:off x="2032000" y="5041899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5" name="Shape 204"/>
          <p:cNvSpPr txBox="1"/>
          <p:nvPr/>
        </p:nvSpPr>
        <p:spPr>
          <a:xfrm>
            <a:off x="6832600" y="4699000"/>
            <a:ext cx="875689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2629fb6d2384da89796a4811ef6db5f2ac657bab</a:t>
            </a:r>
          </a:p>
        </p:txBody>
      </p:sp>
      <p:grpSp>
        <p:nvGrpSpPr>
          <p:cNvPr id="318" name="Shape 205"/>
          <p:cNvGrpSpPr/>
          <p:nvPr/>
        </p:nvGrpSpPr>
        <p:grpSpPr>
          <a:xfrm>
            <a:off x="2743200" y="6184900"/>
            <a:ext cx="2781300" cy="1270000"/>
            <a:chOff x="0" y="0"/>
            <a:chExt cx="2781300" cy="1270000"/>
          </a:xfrm>
        </p:grpSpPr>
        <p:sp>
          <p:nvSpPr>
            <p:cNvPr id="316" name="Rounded Rectangle"/>
            <p:cNvSpPr/>
            <p:nvPr/>
          </p:nvSpPr>
          <p:spPr>
            <a:xfrm>
              <a:off x="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317" name="SHA-1"/>
            <p:cNvSpPr txBox="1"/>
            <p:nvPr/>
          </p:nvSpPr>
          <p:spPr>
            <a:xfrm>
              <a:off x="55796" y="203199"/>
              <a:ext cx="266970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5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SHA-1</a:t>
              </a:r>
            </a:p>
          </p:txBody>
        </p:sp>
      </p:grpSp>
      <p:sp>
        <p:nvSpPr>
          <p:cNvPr id="319" name="Shape 206"/>
          <p:cNvSpPr txBox="1"/>
          <p:nvPr/>
        </p:nvSpPr>
        <p:spPr>
          <a:xfrm>
            <a:off x="603932" y="6502400"/>
            <a:ext cx="98628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fluffy</a:t>
            </a:r>
          </a:p>
        </p:txBody>
      </p:sp>
      <p:sp>
        <p:nvSpPr>
          <p:cNvPr id="320" name="Shape 207"/>
          <p:cNvSpPr txBox="1"/>
          <p:nvPr/>
        </p:nvSpPr>
        <p:spPr>
          <a:xfrm>
            <a:off x="6667500" y="6400800"/>
            <a:ext cx="899063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d9d71ab718931a89de1e986bc62f6c988ddc1813</a:t>
            </a:r>
          </a:p>
        </p:txBody>
      </p:sp>
      <p:sp>
        <p:nvSpPr>
          <p:cNvPr id="321" name="Shape 208"/>
          <p:cNvSpPr/>
          <p:nvPr/>
        </p:nvSpPr>
        <p:spPr>
          <a:xfrm flipH="1">
            <a:off x="5562600" y="6794500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2" name="Shape 209"/>
          <p:cNvSpPr/>
          <p:nvPr/>
        </p:nvSpPr>
        <p:spPr>
          <a:xfrm flipH="1">
            <a:off x="1968500" y="6819900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3" name="Shape 210"/>
          <p:cNvSpPr txBox="1"/>
          <p:nvPr/>
        </p:nvSpPr>
        <p:spPr>
          <a:xfrm>
            <a:off x="696204" y="3263900"/>
            <a:ext cx="282066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40FF"/>
                </a:solidFill>
              </a:defRPr>
            </a:lvl1pPr>
          </a:lstStyle>
          <a:p>
            <a:pPr/>
            <a:r>
              <a:t>Log in attempt</a:t>
            </a:r>
          </a:p>
        </p:txBody>
      </p:sp>
      <p:sp>
        <p:nvSpPr>
          <p:cNvPr id="324" name="Shape 211"/>
          <p:cNvSpPr txBox="1"/>
          <p:nvPr/>
        </p:nvSpPr>
        <p:spPr>
          <a:xfrm>
            <a:off x="8498544" y="7442200"/>
            <a:ext cx="124747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Match</a:t>
            </a:r>
          </a:p>
        </p:txBody>
      </p:sp>
      <p:sp>
        <p:nvSpPr>
          <p:cNvPr id="325" name="Shape 212"/>
          <p:cNvSpPr/>
          <p:nvPr/>
        </p:nvSpPr>
        <p:spPr>
          <a:xfrm flipH="1">
            <a:off x="9832789" y="7018235"/>
            <a:ext cx="703916" cy="681919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6" name="Shape 213"/>
          <p:cNvSpPr txBox="1"/>
          <p:nvPr/>
        </p:nvSpPr>
        <p:spPr>
          <a:xfrm>
            <a:off x="290574" y="8293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215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Digital Signatures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00F900"/>
                </a:solidFill>
              </a:defRPr>
            </a:pPr>
            <a:r>
              <a:t>Message Integrity</a:t>
            </a:r>
          </a:p>
        </p:txBody>
      </p:sp>
      <p:sp>
        <p:nvSpPr>
          <p:cNvPr id="329" name="Shape 216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2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Message Integrity</a:t>
            </a:r>
          </a:p>
        </p:txBody>
      </p:sp>
      <p:sp>
        <p:nvSpPr>
          <p:cNvPr id="332" name="Shape 21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you get a message from someone, did that message really come from who you think it came from?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Was the message altered while in transit or is the copy you received the same as the copy that was sent?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223"/>
          <p:cNvGrpSpPr/>
          <p:nvPr/>
        </p:nvGrpSpPr>
        <p:grpSpPr>
          <a:xfrm>
            <a:off x="2552699" y="2641600"/>
            <a:ext cx="4203704" cy="3180802"/>
            <a:chOff x="0" y="0"/>
            <a:chExt cx="4203702" cy="3180801"/>
          </a:xfrm>
        </p:grpSpPr>
        <p:pic>
          <p:nvPicPr>
            <p:cNvPr id="334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203704" cy="318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5" name="Shape 222"/>
            <p:cNvSpPr txBox="1"/>
            <p:nvPr/>
          </p:nvSpPr>
          <p:spPr>
            <a:xfrm>
              <a:off x="622300" y="1016000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Insecure Medium</a:t>
              </a:r>
            </a:p>
          </p:txBody>
        </p:sp>
      </p:grpSp>
      <p:sp>
        <p:nvSpPr>
          <p:cNvPr id="337" name="Shape 224"/>
          <p:cNvSpPr/>
          <p:nvPr/>
        </p:nvSpPr>
        <p:spPr>
          <a:xfrm>
            <a:off x="7277100" y="35941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340" name="Shape 225"/>
          <p:cNvGrpSpPr/>
          <p:nvPr/>
        </p:nvGrpSpPr>
        <p:grpSpPr>
          <a:xfrm>
            <a:off x="9093200" y="2730500"/>
            <a:ext cx="4572000" cy="2971800"/>
            <a:chOff x="0" y="0"/>
            <a:chExt cx="4572000" cy="2971800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4572000" cy="29718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39" name="&quot;Eat More Ovaltine…"/>
            <p:cNvSpPr txBox="1"/>
            <p:nvPr/>
          </p:nvSpPr>
          <p:spPr>
            <a:xfrm>
              <a:off x="31750" y="457200"/>
              <a:ext cx="4508500" cy="205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"Eat More Ovaltine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-- Annie"</a:t>
              </a:r>
            </a:p>
          </p:txBody>
        </p:sp>
      </p:grpSp>
      <p:sp>
        <p:nvSpPr>
          <p:cNvPr id="341" name="Shape 226"/>
          <p:cNvSpPr txBox="1"/>
          <p:nvPr/>
        </p:nvSpPr>
        <p:spPr>
          <a:xfrm>
            <a:off x="10738656" y="895350"/>
            <a:ext cx="1288455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6100">
                <a:solidFill>
                  <a:srgbClr val="00F900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342" name="Shape 227"/>
          <p:cNvSpPr txBox="1"/>
          <p:nvPr/>
        </p:nvSpPr>
        <p:spPr>
          <a:xfrm>
            <a:off x="2829433" y="6953250"/>
            <a:ext cx="101600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How might we be very sure this message really came from Annie and it was not altered enroute?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22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Simple Message Signing</a:t>
            </a:r>
          </a:p>
        </p:txBody>
      </p:sp>
      <p:sp>
        <p:nvSpPr>
          <p:cNvPr id="345" name="Shape 23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Shared secret transported securely 'out of band'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Before sending the message, concatenate the secret to the message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Compute the SHA digest of the message+secret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Send message + digest across insecure transport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23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Receiving a Signed Message</a:t>
            </a:r>
          </a:p>
        </p:txBody>
      </p:sp>
      <p:sp>
        <p:nvSpPr>
          <p:cNvPr id="348" name="Shape 23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Receive message + digest from insecure transport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Remove digest and add secret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Compute SHA digest for message + secret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Compare the computed digest to the received digest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235"/>
          <p:cNvSpPr txBox="1"/>
          <p:nvPr/>
        </p:nvSpPr>
        <p:spPr>
          <a:xfrm>
            <a:off x="1229928" y="1079500"/>
            <a:ext cx="351651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Eat More Ovaltine</a:t>
            </a:r>
          </a:p>
        </p:txBody>
      </p:sp>
      <p:sp>
        <p:nvSpPr>
          <p:cNvPr id="351" name="Shape 236"/>
          <p:cNvSpPr txBox="1"/>
          <p:nvPr/>
        </p:nvSpPr>
        <p:spPr>
          <a:xfrm>
            <a:off x="1211559" y="1905000"/>
            <a:ext cx="449699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354" name="Shape 237"/>
          <p:cNvGrpSpPr/>
          <p:nvPr/>
        </p:nvGrpSpPr>
        <p:grpSpPr>
          <a:xfrm>
            <a:off x="6908800" y="1587500"/>
            <a:ext cx="2781300" cy="1270000"/>
            <a:chOff x="0" y="0"/>
            <a:chExt cx="2781300" cy="1270000"/>
          </a:xfrm>
        </p:grpSpPr>
        <p:sp>
          <p:nvSpPr>
            <p:cNvPr id="352" name="Rounded Rectangle"/>
            <p:cNvSpPr/>
            <p:nvPr/>
          </p:nvSpPr>
          <p:spPr>
            <a:xfrm>
              <a:off x="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353" name="SHA-1"/>
            <p:cNvSpPr txBox="1"/>
            <p:nvPr/>
          </p:nvSpPr>
          <p:spPr>
            <a:xfrm>
              <a:off x="55796" y="203199"/>
              <a:ext cx="266970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5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SHA-1</a:t>
              </a:r>
            </a:p>
          </p:txBody>
        </p:sp>
      </p:grpSp>
      <p:sp>
        <p:nvSpPr>
          <p:cNvPr id="355" name="Shape 238"/>
          <p:cNvSpPr/>
          <p:nvPr/>
        </p:nvSpPr>
        <p:spPr>
          <a:xfrm flipH="1">
            <a:off x="9725690" y="2191153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Shape 239"/>
          <p:cNvSpPr/>
          <p:nvPr/>
        </p:nvSpPr>
        <p:spPr>
          <a:xfrm flipH="1">
            <a:off x="6134100" y="2222500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7" name="Shape 240"/>
          <p:cNvSpPr txBox="1"/>
          <p:nvPr/>
        </p:nvSpPr>
        <p:spPr>
          <a:xfrm>
            <a:off x="11771920" y="1905000"/>
            <a:ext cx="1452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a79540</a:t>
            </a:r>
          </a:p>
        </p:txBody>
      </p:sp>
      <p:sp>
        <p:nvSpPr>
          <p:cNvPr id="358" name="Shape 241"/>
          <p:cNvSpPr txBox="1"/>
          <p:nvPr/>
        </p:nvSpPr>
        <p:spPr>
          <a:xfrm>
            <a:off x="5879082" y="3327400"/>
            <a:ext cx="48546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359" name="Shape 242"/>
          <p:cNvSpPr/>
          <p:nvPr/>
        </p:nvSpPr>
        <p:spPr>
          <a:xfrm>
            <a:off x="197974" y="4245478"/>
            <a:ext cx="15992034" cy="4357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0" name="Shape 243"/>
          <p:cNvSpPr txBox="1"/>
          <p:nvPr/>
        </p:nvSpPr>
        <p:spPr>
          <a:xfrm>
            <a:off x="5918199" y="4584700"/>
            <a:ext cx="48546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361" name="Shape 244"/>
          <p:cNvSpPr txBox="1"/>
          <p:nvPr/>
        </p:nvSpPr>
        <p:spPr>
          <a:xfrm>
            <a:off x="1206499" y="6858000"/>
            <a:ext cx="449699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368" name="Group 249"/>
          <p:cNvGrpSpPr/>
          <p:nvPr/>
        </p:nvGrpSpPr>
        <p:grpSpPr>
          <a:xfrm>
            <a:off x="6134099" y="6540500"/>
            <a:ext cx="7091215" cy="1270000"/>
            <a:chOff x="0" y="0"/>
            <a:chExt cx="7091213" cy="1270000"/>
          </a:xfrm>
        </p:grpSpPr>
        <p:grpSp>
          <p:nvGrpSpPr>
            <p:cNvPr id="364" name="Shape 245"/>
            <p:cNvGrpSpPr/>
            <p:nvPr/>
          </p:nvGrpSpPr>
          <p:grpSpPr>
            <a:xfrm>
              <a:off x="774700" y="0"/>
              <a:ext cx="2781301" cy="1270000"/>
              <a:chOff x="0" y="0"/>
              <a:chExt cx="2781300" cy="1270000"/>
            </a:xfrm>
          </p:grpSpPr>
          <p:sp>
            <p:nvSpPr>
              <p:cNvPr id="362" name="Rounded Rectangle"/>
              <p:cNvSpPr/>
              <p:nvPr/>
            </p:nvSpPr>
            <p:spPr>
              <a:xfrm>
                <a:off x="0" y="0"/>
                <a:ext cx="2781301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/>
                </a:pPr>
              </a:p>
            </p:txBody>
          </p:sp>
          <p:sp>
            <p:nvSpPr>
              <p:cNvPr id="363" name="SHA-1"/>
              <p:cNvSpPr txBox="1"/>
              <p:nvPr/>
            </p:nvSpPr>
            <p:spPr>
              <a:xfrm>
                <a:off x="55796" y="203199"/>
                <a:ext cx="2669708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46100">
                  <a:defRPr sz="5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SHA-1</a:t>
                </a:r>
              </a:p>
            </p:txBody>
          </p:sp>
        </p:grpSp>
        <p:sp>
          <p:nvSpPr>
            <p:cNvPr id="365" name="Shape 246"/>
            <p:cNvSpPr/>
            <p:nvPr/>
          </p:nvSpPr>
          <p:spPr>
            <a:xfrm flipH="1">
              <a:off x="3594100" y="6096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6" name="Shape 247"/>
            <p:cNvSpPr/>
            <p:nvPr/>
          </p:nvSpPr>
          <p:spPr>
            <a:xfrm flipH="1">
              <a:off x="0" y="6350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67" name="Shape 248"/>
            <p:cNvSpPr txBox="1"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</p:grpSp>
      <p:grpSp>
        <p:nvGrpSpPr>
          <p:cNvPr id="373" name="Group 254"/>
          <p:cNvGrpSpPr/>
          <p:nvPr/>
        </p:nvGrpSpPr>
        <p:grpSpPr>
          <a:xfrm>
            <a:off x="1231900" y="5257354"/>
            <a:ext cx="11993414" cy="1397446"/>
            <a:chOff x="0" y="0"/>
            <a:chExt cx="11993412" cy="1397445"/>
          </a:xfrm>
        </p:grpSpPr>
        <p:sp>
          <p:nvSpPr>
            <p:cNvPr id="369" name="Shape 250"/>
            <p:cNvSpPr txBox="1"/>
            <p:nvPr/>
          </p:nvSpPr>
          <p:spPr>
            <a:xfrm>
              <a:off x="0" y="775145"/>
              <a:ext cx="351651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Eat More Ovaltine</a:t>
              </a:r>
            </a:p>
          </p:txBody>
        </p:sp>
        <p:sp>
          <p:nvSpPr>
            <p:cNvPr id="370" name="Shape 251"/>
            <p:cNvSpPr txBox="1"/>
            <p:nvPr/>
          </p:nvSpPr>
          <p:spPr>
            <a:xfrm>
              <a:off x="10540999" y="584645"/>
              <a:ext cx="14524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  <p:sp>
          <p:nvSpPr>
            <p:cNvPr id="371" name="Shape 252"/>
            <p:cNvSpPr/>
            <p:nvPr/>
          </p:nvSpPr>
          <p:spPr>
            <a:xfrm flipV="1">
              <a:off x="2991580" y="21995"/>
              <a:ext cx="2050734" cy="703915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72" name="Shape 253"/>
            <p:cNvSpPr/>
            <p:nvPr/>
          </p:nvSpPr>
          <p:spPr>
            <a:xfrm flipH="1" flipV="1">
              <a:off x="9238811" y="0"/>
              <a:ext cx="1297842" cy="747908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374" name="Shape 255"/>
          <p:cNvSpPr txBox="1"/>
          <p:nvPr/>
        </p:nvSpPr>
        <p:spPr>
          <a:xfrm>
            <a:off x="13646558" y="6362700"/>
            <a:ext cx="187345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Match!  :)</a:t>
            </a:r>
          </a:p>
        </p:txBody>
      </p:sp>
      <p:sp>
        <p:nvSpPr>
          <p:cNvPr id="375" name="Shape 256"/>
          <p:cNvSpPr txBox="1"/>
          <p:nvPr/>
        </p:nvSpPr>
        <p:spPr>
          <a:xfrm>
            <a:off x="4847331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2"/>
      <p:bldP build="whole" bldLvl="1" animBg="1" rev="0" advAuto="0" spid="360" grpId="1"/>
      <p:bldP build="whole" bldLvl="1" animBg="1" rev="0" advAuto="0" spid="361" grpId="3"/>
      <p:bldP build="whole" bldLvl="1" animBg="1" rev="0" advAuto="0" spid="368" grpId="4"/>
      <p:bldP build="whole" bldLvl="1" animBg="1" rev="0" advAuto="0" spid="374" grpId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258"/>
          <p:cNvSpPr txBox="1"/>
          <p:nvPr/>
        </p:nvSpPr>
        <p:spPr>
          <a:xfrm>
            <a:off x="1229928" y="1079500"/>
            <a:ext cx="351651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Eat More Ovaltine</a:t>
            </a:r>
          </a:p>
        </p:txBody>
      </p:sp>
      <p:sp>
        <p:nvSpPr>
          <p:cNvPr id="378" name="Shape 259"/>
          <p:cNvSpPr txBox="1"/>
          <p:nvPr/>
        </p:nvSpPr>
        <p:spPr>
          <a:xfrm>
            <a:off x="1211559" y="1905000"/>
            <a:ext cx="449699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381" name="Shape 260"/>
          <p:cNvGrpSpPr/>
          <p:nvPr/>
        </p:nvGrpSpPr>
        <p:grpSpPr>
          <a:xfrm>
            <a:off x="6908800" y="1587500"/>
            <a:ext cx="2781300" cy="1270000"/>
            <a:chOff x="0" y="0"/>
            <a:chExt cx="2781300" cy="1270000"/>
          </a:xfrm>
        </p:grpSpPr>
        <p:sp>
          <p:nvSpPr>
            <p:cNvPr id="379" name="Rounded Rectangle"/>
            <p:cNvSpPr/>
            <p:nvPr/>
          </p:nvSpPr>
          <p:spPr>
            <a:xfrm>
              <a:off x="0" y="0"/>
              <a:ext cx="2781300" cy="1270000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380" name="SHA-1"/>
            <p:cNvSpPr txBox="1"/>
            <p:nvPr/>
          </p:nvSpPr>
          <p:spPr>
            <a:xfrm>
              <a:off x="55796" y="203199"/>
              <a:ext cx="266970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5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SHA-1</a:t>
              </a:r>
            </a:p>
          </p:txBody>
        </p:sp>
      </p:grpSp>
      <p:sp>
        <p:nvSpPr>
          <p:cNvPr id="382" name="Shape 261"/>
          <p:cNvSpPr/>
          <p:nvPr/>
        </p:nvSpPr>
        <p:spPr>
          <a:xfrm flipH="1">
            <a:off x="9725690" y="2191153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3" name="Shape 262"/>
          <p:cNvSpPr/>
          <p:nvPr/>
        </p:nvSpPr>
        <p:spPr>
          <a:xfrm flipH="1">
            <a:off x="6134100" y="2222500"/>
            <a:ext cx="835899" cy="2"/>
          </a:xfrm>
          <a:prstGeom prst="line">
            <a:avLst/>
          </a:prstGeom>
          <a:ln w="63500">
            <a:solidFill>
              <a:srgbClr val="FFFF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4" name="Shape 263"/>
          <p:cNvSpPr txBox="1"/>
          <p:nvPr/>
        </p:nvSpPr>
        <p:spPr>
          <a:xfrm>
            <a:off x="11771920" y="1905000"/>
            <a:ext cx="1452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a79540</a:t>
            </a:r>
          </a:p>
        </p:txBody>
      </p:sp>
      <p:sp>
        <p:nvSpPr>
          <p:cNvPr id="385" name="Shape 264"/>
          <p:cNvSpPr txBox="1"/>
          <p:nvPr/>
        </p:nvSpPr>
        <p:spPr>
          <a:xfrm>
            <a:off x="5879082" y="3327400"/>
            <a:ext cx="48546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386" name="Shape 265"/>
          <p:cNvSpPr/>
          <p:nvPr/>
        </p:nvSpPr>
        <p:spPr>
          <a:xfrm>
            <a:off x="197974" y="4245478"/>
            <a:ext cx="15992034" cy="4357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Shape 266"/>
          <p:cNvSpPr txBox="1"/>
          <p:nvPr/>
        </p:nvSpPr>
        <p:spPr>
          <a:xfrm>
            <a:off x="6020779" y="4584700"/>
            <a:ext cx="464946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Less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388" name="Shape 267"/>
          <p:cNvSpPr txBox="1"/>
          <p:nvPr/>
        </p:nvSpPr>
        <p:spPr>
          <a:xfrm>
            <a:off x="1309079" y="6858000"/>
            <a:ext cx="429183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Less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395" name="Group 272"/>
          <p:cNvGrpSpPr/>
          <p:nvPr/>
        </p:nvGrpSpPr>
        <p:grpSpPr>
          <a:xfrm>
            <a:off x="6134099" y="6540500"/>
            <a:ext cx="7091215" cy="1270000"/>
            <a:chOff x="0" y="0"/>
            <a:chExt cx="7091213" cy="1270000"/>
          </a:xfrm>
        </p:grpSpPr>
        <p:grpSp>
          <p:nvGrpSpPr>
            <p:cNvPr id="391" name="Shape 268"/>
            <p:cNvGrpSpPr/>
            <p:nvPr/>
          </p:nvGrpSpPr>
          <p:grpSpPr>
            <a:xfrm>
              <a:off x="774700" y="0"/>
              <a:ext cx="2781301" cy="1270000"/>
              <a:chOff x="0" y="0"/>
              <a:chExt cx="2781300" cy="1270000"/>
            </a:xfrm>
          </p:grpSpPr>
          <p:sp>
            <p:nvSpPr>
              <p:cNvPr id="389" name="Rounded Rectangle"/>
              <p:cNvSpPr/>
              <p:nvPr/>
            </p:nvSpPr>
            <p:spPr>
              <a:xfrm>
                <a:off x="0" y="0"/>
                <a:ext cx="2781301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/>
                </a:pPr>
              </a:p>
            </p:txBody>
          </p:sp>
          <p:sp>
            <p:nvSpPr>
              <p:cNvPr id="390" name="SHA-1"/>
              <p:cNvSpPr txBox="1"/>
              <p:nvPr/>
            </p:nvSpPr>
            <p:spPr>
              <a:xfrm>
                <a:off x="55796" y="203199"/>
                <a:ext cx="2669708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46100">
                  <a:defRPr sz="5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SHA-1</a:t>
                </a:r>
              </a:p>
            </p:txBody>
          </p:sp>
        </p:grpSp>
        <p:sp>
          <p:nvSpPr>
            <p:cNvPr id="392" name="Shape 269"/>
            <p:cNvSpPr/>
            <p:nvPr/>
          </p:nvSpPr>
          <p:spPr>
            <a:xfrm flipH="1">
              <a:off x="3594100" y="6096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3" name="Shape 270"/>
            <p:cNvSpPr/>
            <p:nvPr/>
          </p:nvSpPr>
          <p:spPr>
            <a:xfrm flipH="1">
              <a:off x="0" y="6350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4" name="Shape 271"/>
            <p:cNvSpPr txBox="1"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109a15</a:t>
              </a:r>
            </a:p>
          </p:txBody>
        </p:sp>
      </p:grpSp>
      <p:grpSp>
        <p:nvGrpSpPr>
          <p:cNvPr id="400" name="Group 277"/>
          <p:cNvGrpSpPr/>
          <p:nvPr/>
        </p:nvGrpSpPr>
        <p:grpSpPr>
          <a:xfrm>
            <a:off x="1334478" y="5257354"/>
            <a:ext cx="11890837" cy="1397446"/>
            <a:chOff x="0" y="0"/>
            <a:chExt cx="11890835" cy="1397445"/>
          </a:xfrm>
        </p:grpSpPr>
        <p:sp>
          <p:nvSpPr>
            <p:cNvPr id="396" name="Shape 273"/>
            <p:cNvSpPr txBox="1"/>
            <p:nvPr/>
          </p:nvSpPr>
          <p:spPr>
            <a:xfrm>
              <a:off x="0" y="775145"/>
              <a:ext cx="331135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Eat Less Ovaltine</a:t>
              </a:r>
            </a:p>
          </p:txBody>
        </p:sp>
        <p:sp>
          <p:nvSpPr>
            <p:cNvPr id="397" name="Shape 274"/>
            <p:cNvSpPr txBox="1"/>
            <p:nvPr/>
          </p:nvSpPr>
          <p:spPr>
            <a:xfrm>
              <a:off x="10438421" y="584645"/>
              <a:ext cx="145241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  <p:sp>
          <p:nvSpPr>
            <p:cNvPr id="398" name="Shape 275"/>
            <p:cNvSpPr/>
            <p:nvPr/>
          </p:nvSpPr>
          <p:spPr>
            <a:xfrm flipV="1">
              <a:off x="2889000" y="21995"/>
              <a:ext cx="2050734" cy="703915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399" name="Shape 276"/>
            <p:cNvSpPr/>
            <p:nvPr/>
          </p:nvSpPr>
          <p:spPr>
            <a:xfrm flipH="1" flipV="1">
              <a:off x="9136232" y="0"/>
              <a:ext cx="1297842" cy="747908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01" name="Shape 278"/>
          <p:cNvSpPr txBox="1"/>
          <p:nvPr/>
        </p:nvSpPr>
        <p:spPr>
          <a:xfrm>
            <a:off x="13413293" y="6337300"/>
            <a:ext cx="277177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NO MATCH!!</a:t>
            </a:r>
          </a:p>
        </p:txBody>
      </p:sp>
      <p:sp>
        <p:nvSpPr>
          <p:cNvPr id="402" name="Shape 279"/>
          <p:cNvSpPr txBox="1"/>
          <p:nvPr/>
        </p:nvSpPr>
        <p:spPr>
          <a:xfrm>
            <a:off x="4847331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http://www.dr-chuck.com/sha1.php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2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3"/>
      <p:bldP build="whole" bldLvl="1" animBg="1" rev="0" advAuto="0" spid="395" grpId="4"/>
      <p:bldP build="whole" bldLvl="1" animBg="1" rev="0" advAuto="0" spid="400" grpId="2"/>
      <p:bldP build="whole" bldLvl="1" animBg="1" rev="0" advAuto="0" spid="387" grpId="1"/>
      <p:bldP build="whole" bldLvl="1" animBg="1" rev="0" advAuto="0" spid="401" grpId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281"/>
          <p:cNvSpPr/>
          <p:nvPr/>
        </p:nvSpPr>
        <p:spPr>
          <a:xfrm>
            <a:off x="197974" y="4245478"/>
            <a:ext cx="15992034" cy="4357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5" name="Shape 282"/>
          <p:cNvSpPr txBox="1"/>
          <p:nvPr/>
        </p:nvSpPr>
        <p:spPr>
          <a:xfrm>
            <a:off x="1235309" y="5054600"/>
            <a:ext cx="398420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Free Cookies</a:t>
            </a:r>
            <a:r>
              <a:rPr>
                <a:solidFill>
                  <a:srgbClr val="00F900"/>
                </a:solidFill>
              </a:rPr>
              <a:t>84d211</a:t>
            </a:r>
          </a:p>
        </p:txBody>
      </p:sp>
      <p:sp>
        <p:nvSpPr>
          <p:cNvPr id="406" name="Shape 283"/>
          <p:cNvSpPr txBox="1"/>
          <p:nvPr/>
        </p:nvSpPr>
        <p:spPr>
          <a:xfrm>
            <a:off x="1194258" y="6426200"/>
            <a:ext cx="358973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Free Candy</a:t>
            </a:r>
            <a:r>
              <a:rPr>
                <a:solidFill>
                  <a:srgbClr val="00F900"/>
                </a:solidFill>
              </a:rPr>
              <a:t>26497c</a:t>
            </a:r>
          </a:p>
        </p:txBody>
      </p:sp>
      <p:sp>
        <p:nvSpPr>
          <p:cNvPr id="407" name="Shape 284"/>
          <p:cNvSpPr txBox="1"/>
          <p:nvPr/>
        </p:nvSpPr>
        <p:spPr>
          <a:xfrm>
            <a:off x="4847331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http://www.dr-chuck.com/sha1.php</a:t>
            </a:r>
          </a:p>
        </p:txBody>
      </p:sp>
      <p:sp>
        <p:nvSpPr>
          <p:cNvPr id="408" name="Shape 285"/>
          <p:cNvSpPr txBox="1"/>
          <p:nvPr/>
        </p:nvSpPr>
        <p:spPr>
          <a:xfrm>
            <a:off x="7547879" y="6007100"/>
            <a:ext cx="759380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Which of these is real and which is fake?</a:t>
            </a:r>
          </a:p>
        </p:txBody>
      </p:sp>
      <p:sp>
        <p:nvSpPr>
          <p:cNvPr id="409" name="Shape 286"/>
          <p:cNvSpPr txBox="1"/>
          <p:nvPr/>
        </p:nvSpPr>
        <p:spPr>
          <a:xfrm>
            <a:off x="6070599" y="457200"/>
            <a:ext cx="48546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410" name="Shape 287"/>
          <p:cNvSpPr txBox="1"/>
          <p:nvPr/>
        </p:nvSpPr>
        <p:spPr>
          <a:xfrm>
            <a:off x="1358899" y="2730500"/>
            <a:ext cx="449699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417" name="Group 292"/>
          <p:cNvGrpSpPr/>
          <p:nvPr/>
        </p:nvGrpSpPr>
        <p:grpSpPr>
          <a:xfrm>
            <a:off x="6286499" y="2413000"/>
            <a:ext cx="7091215" cy="1270000"/>
            <a:chOff x="0" y="0"/>
            <a:chExt cx="7091213" cy="1270000"/>
          </a:xfrm>
        </p:grpSpPr>
        <p:grpSp>
          <p:nvGrpSpPr>
            <p:cNvPr id="413" name="Shape 288"/>
            <p:cNvGrpSpPr/>
            <p:nvPr/>
          </p:nvGrpSpPr>
          <p:grpSpPr>
            <a:xfrm>
              <a:off x="774700" y="0"/>
              <a:ext cx="2781301" cy="1270000"/>
              <a:chOff x="0" y="0"/>
              <a:chExt cx="2781300" cy="1270000"/>
            </a:xfrm>
          </p:grpSpPr>
          <p:sp>
            <p:nvSpPr>
              <p:cNvPr id="411" name="Rounded Rectangle"/>
              <p:cNvSpPr/>
              <p:nvPr/>
            </p:nvSpPr>
            <p:spPr>
              <a:xfrm>
                <a:off x="0" y="0"/>
                <a:ext cx="2781301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/>
                </a:pPr>
              </a:p>
            </p:txBody>
          </p:sp>
          <p:sp>
            <p:nvSpPr>
              <p:cNvPr id="412" name="SHA-1"/>
              <p:cNvSpPr txBox="1"/>
              <p:nvPr/>
            </p:nvSpPr>
            <p:spPr>
              <a:xfrm>
                <a:off x="55796" y="203199"/>
                <a:ext cx="2669708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46100">
                  <a:defRPr sz="5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SHA-1</a:t>
                </a:r>
              </a:p>
            </p:txBody>
          </p:sp>
        </p:grpSp>
        <p:sp>
          <p:nvSpPr>
            <p:cNvPr id="414" name="Shape 289"/>
            <p:cNvSpPr/>
            <p:nvPr/>
          </p:nvSpPr>
          <p:spPr>
            <a:xfrm flipH="1">
              <a:off x="3594100" y="6096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5" name="Shape 290"/>
            <p:cNvSpPr/>
            <p:nvPr/>
          </p:nvSpPr>
          <p:spPr>
            <a:xfrm flipH="1">
              <a:off x="0" y="6350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16" name="Shape 291"/>
            <p:cNvSpPr txBox="1"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</p:grpSp>
      <p:grpSp>
        <p:nvGrpSpPr>
          <p:cNvPr id="422" name="Group 297"/>
          <p:cNvGrpSpPr/>
          <p:nvPr/>
        </p:nvGrpSpPr>
        <p:grpSpPr>
          <a:xfrm>
            <a:off x="1384300" y="1129854"/>
            <a:ext cx="11993414" cy="1397446"/>
            <a:chOff x="0" y="0"/>
            <a:chExt cx="11993412" cy="1397445"/>
          </a:xfrm>
        </p:grpSpPr>
        <p:sp>
          <p:nvSpPr>
            <p:cNvPr id="418" name="Shape 293"/>
            <p:cNvSpPr txBox="1"/>
            <p:nvPr/>
          </p:nvSpPr>
          <p:spPr>
            <a:xfrm>
              <a:off x="0" y="775145"/>
              <a:ext cx="351651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Eat More Ovaltine</a:t>
              </a:r>
            </a:p>
          </p:txBody>
        </p:sp>
        <p:sp>
          <p:nvSpPr>
            <p:cNvPr id="419" name="Shape 294"/>
            <p:cNvSpPr txBox="1"/>
            <p:nvPr/>
          </p:nvSpPr>
          <p:spPr>
            <a:xfrm>
              <a:off x="10540999" y="584645"/>
              <a:ext cx="14524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  <p:sp>
          <p:nvSpPr>
            <p:cNvPr id="420" name="Shape 295"/>
            <p:cNvSpPr/>
            <p:nvPr/>
          </p:nvSpPr>
          <p:spPr>
            <a:xfrm flipV="1">
              <a:off x="2991580" y="21995"/>
              <a:ext cx="2050734" cy="703915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21" name="Shape 296"/>
            <p:cNvSpPr/>
            <p:nvPr/>
          </p:nvSpPr>
          <p:spPr>
            <a:xfrm flipH="1" flipV="1">
              <a:off x="9238811" y="0"/>
              <a:ext cx="1297842" cy="747908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23" name="Shape 298"/>
          <p:cNvSpPr txBox="1"/>
          <p:nvPr/>
        </p:nvSpPr>
        <p:spPr>
          <a:xfrm>
            <a:off x="13798958" y="2235200"/>
            <a:ext cx="187345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Match! 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8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Alan Turing and Bletchley Park</a:t>
            </a:r>
          </a:p>
        </p:txBody>
      </p:sp>
      <p:sp>
        <p:nvSpPr>
          <p:cNvPr id="157" name="Shape 81"/>
          <p:cNvSpPr txBox="1"/>
          <p:nvPr>
            <p:ph type="body" sz="half" idx="1"/>
          </p:nvPr>
        </p:nvSpPr>
        <p:spPr>
          <a:xfrm>
            <a:off x="1155700" y="2603500"/>
            <a:ext cx="8661400" cy="5702300"/>
          </a:xfrm>
          <a:prstGeom prst="rect">
            <a:avLst/>
          </a:prstGeom>
        </p:spPr>
        <p:txBody>
          <a:bodyPr/>
          <a:lstStyle/>
          <a:p>
            <a:pPr/>
            <a:r>
              <a:t>Top secret code breaking effort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10,000 people at the peak (team effort)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BOMBE: Mechanical Computer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Colossus: Electronic Computer</a:t>
            </a:r>
          </a:p>
        </p:txBody>
      </p:sp>
      <p:pic>
        <p:nvPicPr>
          <p:cNvPr id="158" name="Untitled2.png" descr="Untitled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2116" y="5689600"/>
            <a:ext cx="4762186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6622" y="2590800"/>
            <a:ext cx="4669352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84"/>
          <p:cNvSpPr txBox="1"/>
          <p:nvPr/>
        </p:nvSpPr>
        <p:spPr>
          <a:xfrm>
            <a:off x="807008" y="7886700"/>
            <a:ext cx="880735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http://www.youtube.com/watch?v=5nK_ft0Lf1s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300"/>
          <p:cNvSpPr/>
          <p:nvPr/>
        </p:nvSpPr>
        <p:spPr>
          <a:xfrm>
            <a:off x="197974" y="4245478"/>
            <a:ext cx="15992034" cy="4357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Shape 301"/>
          <p:cNvSpPr txBox="1"/>
          <p:nvPr/>
        </p:nvSpPr>
        <p:spPr>
          <a:xfrm>
            <a:off x="1235309" y="5054600"/>
            <a:ext cx="398420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Free Cookies</a:t>
            </a:r>
            <a:r>
              <a:rPr>
                <a:solidFill>
                  <a:srgbClr val="00F900"/>
                </a:solidFill>
              </a:rPr>
              <a:t>84d211</a:t>
            </a:r>
          </a:p>
        </p:txBody>
      </p:sp>
      <p:sp>
        <p:nvSpPr>
          <p:cNvPr id="427" name="Shape 302"/>
          <p:cNvSpPr txBox="1"/>
          <p:nvPr/>
        </p:nvSpPr>
        <p:spPr>
          <a:xfrm>
            <a:off x="1194258" y="6426200"/>
            <a:ext cx="358973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Free Candy</a:t>
            </a:r>
            <a:r>
              <a:rPr>
                <a:solidFill>
                  <a:srgbClr val="00F900"/>
                </a:solidFill>
              </a:rPr>
              <a:t>26497c</a:t>
            </a:r>
          </a:p>
        </p:txBody>
      </p:sp>
      <p:grpSp>
        <p:nvGrpSpPr>
          <p:cNvPr id="430" name="Group 305"/>
          <p:cNvGrpSpPr/>
          <p:nvPr/>
        </p:nvGrpSpPr>
        <p:grpSpPr>
          <a:xfrm>
            <a:off x="6512086" y="5054600"/>
            <a:ext cx="3588619" cy="1993900"/>
            <a:chOff x="0" y="0"/>
            <a:chExt cx="3588618" cy="1993900"/>
          </a:xfrm>
        </p:grpSpPr>
        <p:sp>
          <p:nvSpPr>
            <p:cNvPr id="428" name="Shape 303"/>
            <p:cNvSpPr txBox="1"/>
            <p:nvPr/>
          </p:nvSpPr>
          <p:spPr>
            <a:xfrm>
              <a:off x="-1" y="0"/>
              <a:ext cx="3588619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Free Cookies</a:t>
              </a:r>
              <a:r>
                <a:rPr>
                  <a:solidFill>
                    <a:srgbClr val="FF40FF"/>
                  </a:solidFill>
                </a:rPr>
                <a:t>Santa</a:t>
              </a:r>
            </a:p>
          </p:txBody>
        </p:sp>
        <p:sp>
          <p:nvSpPr>
            <p:cNvPr id="429" name="Shape 304"/>
            <p:cNvSpPr txBox="1"/>
            <p:nvPr/>
          </p:nvSpPr>
          <p:spPr>
            <a:xfrm>
              <a:off x="221939" y="1371600"/>
              <a:ext cx="3226966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Free Candy</a:t>
              </a:r>
              <a:r>
                <a:rPr>
                  <a:solidFill>
                    <a:srgbClr val="FF40FF"/>
                  </a:solidFill>
                </a:rPr>
                <a:t>Santa</a:t>
              </a:r>
            </a:p>
          </p:txBody>
        </p:sp>
      </p:grpSp>
      <p:grpSp>
        <p:nvGrpSpPr>
          <p:cNvPr id="433" name="Group 308"/>
          <p:cNvGrpSpPr/>
          <p:nvPr/>
        </p:nvGrpSpPr>
        <p:grpSpPr>
          <a:xfrm>
            <a:off x="11338010" y="5054600"/>
            <a:ext cx="1466479" cy="2082800"/>
            <a:chOff x="0" y="0"/>
            <a:chExt cx="1466477" cy="2082800"/>
          </a:xfrm>
        </p:grpSpPr>
        <p:sp>
          <p:nvSpPr>
            <p:cNvPr id="431" name="Shape 306"/>
            <p:cNvSpPr txBox="1"/>
            <p:nvPr/>
          </p:nvSpPr>
          <p:spPr>
            <a:xfrm>
              <a:off x="-1" y="0"/>
              <a:ext cx="1466479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c14d5d</a:t>
              </a:r>
            </a:p>
          </p:txBody>
        </p:sp>
        <p:sp>
          <p:nvSpPr>
            <p:cNvPr id="432" name="Shape 307"/>
            <p:cNvSpPr txBox="1"/>
            <p:nvPr/>
          </p:nvSpPr>
          <p:spPr>
            <a:xfrm>
              <a:off x="7552" y="1460500"/>
              <a:ext cx="1457550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26497c</a:t>
              </a:r>
            </a:p>
          </p:txBody>
        </p:sp>
      </p:grpSp>
      <p:grpSp>
        <p:nvGrpSpPr>
          <p:cNvPr id="436" name="Group 311"/>
          <p:cNvGrpSpPr/>
          <p:nvPr/>
        </p:nvGrpSpPr>
        <p:grpSpPr>
          <a:xfrm>
            <a:off x="13627100" y="5003800"/>
            <a:ext cx="838202" cy="2159002"/>
            <a:chOff x="0" y="0"/>
            <a:chExt cx="838201" cy="2159002"/>
          </a:xfrm>
        </p:grpSpPr>
        <p:pic>
          <p:nvPicPr>
            <p:cNvPr id="434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320799"/>
              <a:ext cx="838202" cy="83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5" name="Shape 310"/>
            <p:cNvSpPr txBox="1"/>
            <p:nvPr/>
          </p:nvSpPr>
          <p:spPr>
            <a:xfrm>
              <a:off x="170408" y="0"/>
              <a:ext cx="50475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b="1"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</p:grpSp>
      <p:sp>
        <p:nvSpPr>
          <p:cNvPr id="437" name="Shape 312"/>
          <p:cNvSpPr txBox="1"/>
          <p:nvPr/>
        </p:nvSpPr>
        <p:spPr>
          <a:xfrm>
            <a:off x="4847331" y="8420100"/>
            <a:ext cx="654211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http://www.dr-chuck.com/sha1.php</a:t>
            </a:r>
          </a:p>
        </p:txBody>
      </p:sp>
      <p:sp>
        <p:nvSpPr>
          <p:cNvPr id="438" name="Shape 313"/>
          <p:cNvSpPr txBox="1"/>
          <p:nvPr/>
        </p:nvSpPr>
        <p:spPr>
          <a:xfrm>
            <a:off x="6070599" y="457200"/>
            <a:ext cx="48546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00F900"/>
                </a:solidFill>
              </a:rPr>
              <a:t>a79540</a:t>
            </a:r>
          </a:p>
        </p:txBody>
      </p:sp>
      <p:sp>
        <p:nvSpPr>
          <p:cNvPr id="439" name="Shape 314"/>
          <p:cNvSpPr txBox="1"/>
          <p:nvPr/>
        </p:nvSpPr>
        <p:spPr>
          <a:xfrm>
            <a:off x="1358899" y="2730500"/>
            <a:ext cx="449699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B00"/>
                </a:solidFill>
              </a:defRPr>
            </a:pPr>
            <a:r>
              <a:t>Eat More Ovaltine</a:t>
            </a:r>
            <a:r>
              <a:rPr>
                <a:solidFill>
                  <a:srgbClr val="FF40FF"/>
                </a:solidFill>
              </a:rPr>
              <a:t>Santa</a:t>
            </a:r>
          </a:p>
        </p:txBody>
      </p:sp>
      <p:grpSp>
        <p:nvGrpSpPr>
          <p:cNvPr id="446" name="Group 319"/>
          <p:cNvGrpSpPr/>
          <p:nvPr/>
        </p:nvGrpSpPr>
        <p:grpSpPr>
          <a:xfrm>
            <a:off x="6286499" y="2413000"/>
            <a:ext cx="7091215" cy="1270000"/>
            <a:chOff x="0" y="0"/>
            <a:chExt cx="7091213" cy="1270000"/>
          </a:xfrm>
        </p:grpSpPr>
        <p:grpSp>
          <p:nvGrpSpPr>
            <p:cNvPr id="442" name="Shape 315"/>
            <p:cNvGrpSpPr/>
            <p:nvPr/>
          </p:nvGrpSpPr>
          <p:grpSpPr>
            <a:xfrm>
              <a:off x="774700" y="0"/>
              <a:ext cx="2781301" cy="1270000"/>
              <a:chOff x="0" y="0"/>
              <a:chExt cx="2781300" cy="1270000"/>
            </a:xfrm>
          </p:grpSpPr>
          <p:sp>
            <p:nvSpPr>
              <p:cNvPr id="440" name="Rounded Rectangle"/>
              <p:cNvSpPr/>
              <p:nvPr/>
            </p:nvSpPr>
            <p:spPr>
              <a:xfrm>
                <a:off x="0" y="0"/>
                <a:ext cx="2781301" cy="1270000"/>
              </a:xfrm>
              <a:prstGeom prst="roundRect">
                <a:avLst>
                  <a:gd name="adj" fmla="val 15000"/>
                </a:avLst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/>
                </a:pPr>
              </a:p>
            </p:txBody>
          </p:sp>
          <p:sp>
            <p:nvSpPr>
              <p:cNvPr id="441" name="SHA-1"/>
              <p:cNvSpPr txBox="1"/>
              <p:nvPr/>
            </p:nvSpPr>
            <p:spPr>
              <a:xfrm>
                <a:off x="55796" y="203199"/>
                <a:ext cx="2669708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46100">
                  <a:defRPr sz="5200"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lvl1pPr>
              </a:lstStyle>
              <a:p>
                <a:pPr/>
                <a:r>
                  <a:t>SHA-1</a:t>
                </a:r>
              </a:p>
            </p:txBody>
          </p:sp>
        </p:grpSp>
        <p:sp>
          <p:nvSpPr>
            <p:cNvPr id="443" name="Shape 316"/>
            <p:cNvSpPr/>
            <p:nvPr/>
          </p:nvSpPr>
          <p:spPr>
            <a:xfrm flipH="1">
              <a:off x="3594100" y="6096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4" name="Shape 317"/>
            <p:cNvSpPr/>
            <p:nvPr/>
          </p:nvSpPr>
          <p:spPr>
            <a:xfrm flipH="1">
              <a:off x="0" y="635000"/>
              <a:ext cx="83589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45" name="Shape 318"/>
            <p:cNvSpPr txBox="1"/>
            <p:nvPr/>
          </p:nvSpPr>
          <p:spPr>
            <a:xfrm>
              <a:off x="5638799" y="317500"/>
              <a:ext cx="14524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</p:grpSp>
      <p:grpSp>
        <p:nvGrpSpPr>
          <p:cNvPr id="451" name="Group 324"/>
          <p:cNvGrpSpPr/>
          <p:nvPr/>
        </p:nvGrpSpPr>
        <p:grpSpPr>
          <a:xfrm>
            <a:off x="1384300" y="1129854"/>
            <a:ext cx="11993414" cy="1397446"/>
            <a:chOff x="0" y="0"/>
            <a:chExt cx="11993412" cy="1397445"/>
          </a:xfrm>
        </p:grpSpPr>
        <p:sp>
          <p:nvSpPr>
            <p:cNvPr id="447" name="Shape 320"/>
            <p:cNvSpPr txBox="1"/>
            <p:nvPr/>
          </p:nvSpPr>
          <p:spPr>
            <a:xfrm>
              <a:off x="0" y="775145"/>
              <a:ext cx="351651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Eat More Ovaltine</a:t>
              </a:r>
            </a:p>
          </p:txBody>
        </p:sp>
        <p:sp>
          <p:nvSpPr>
            <p:cNvPr id="448" name="Shape 321"/>
            <p:cNvSpPr txBox="1"/>
            <p:nvPr/>
          </p:nvSpPr>
          <p:spPr>
            <a:xfrm>
              <a:off x="10540999" y="584645"/>
              <a:ext cx="14524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900"/>
                  </a:solidFill>
                </a:defRPr>
              </a:lvl1pPr>
            </a:lstStyle>
            <a:p>
              <a:pPr/>
              <a:r>
                <a:t>a79540</a:t>
              </a:r>
            </a:p>
          </p:txBody>
        </p:sp>
        <p:sp>
          <p:nvSpPr>
            <p:cNvPr id="449" name="Shape 322"/>
            <p:cNvSpPr/>
            <p:nvPr/>
          </p:nvSpPr>
          <p:spPr>
            <a:xfrm flipV="1">
              <a:off x="2991580" y="21995"/>
              <a:ext cx="2050734" cy="703915"/>
            </a:xfrm>
            <a:prstGeom prst="line">
              <a:avLst/>
            </a:prstGeom>
            <a:noFill/>
            <a:ln w="63500" cap="flat">
              <a:solidFill>
                <a:srgbClr val="FFFB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450" name="Shape 323"/>
            <p:cNvSpPr/>
            <p:nvPr/>
          </p:nvSpPr>
          <p:spPr>
            <a:xfrm flipH="1" flipV="1">
              <a:off x="9238811" y="0"/>
              <a:ext cx="1297842" cy="747908"/>
            </a:xfrm>
            <a:prstGeom prst="line">
              <a:avLst/>
            </a:prstGeom>
            <a:noFill/>
            <a:ln w="63500" cap="flat">
              <a:solidFill>
                <a:srgbClr val="00F9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452" name="Shape 325"/>
          <p:cNvSpPr txBox="1"/>
          <p:nvPr/>
        </p:nvSpPr>
        <p:spPr>
          <a:xfrm>
            <a:off x="13798958" y="2235200"/>
            <a:ext cx="187345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DFF"/>
                </a:solidFill>
              </a:defRPr>
            </a:lvl1pPr>
          </a:lstStyle>
          <a:p>
            <a:pPr/>
            <a:r>
              <a:t>Match! 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327"/>
          <p:cNvSpPr txBox="1"/>
          <p:nvPr>
            <p:ph type="ctrTitle"/>
          </p:nvPr>
        </p:nvSpPr>
        <p:spPr>
          <a:xfrm>
            <a:off x="1155700" y="2260600"/>
            <a:ext cx="13931900" cy="2222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Security for TCP</a:t>
            </a:r>
          </a:p>
        </p:txBody>
      </p:sp>
      <p:sp>
        <p:nvSpPr>
          <p:cNvPr id="455" name="Shape 328"/>
          <p:cNvSpPr txBox="1"/>
          <p:nvPr>
            <p:ph type="subTitle" sz="quarter" idx="1"/>
          </p:nvPr>
        </p:nvSpPr>
        <p:spPr>
          <a:xfrm>
            <a:off x="1155700" y="5041900"/>
            <a:ext cx="13931900" cy="1054100"/>
          </a:xfrm>
          <a:prstGeom prst="rect">
            <a:avLst/>
          </a:prstGeom>
        </p:spPr>
        <p:txBody>
          <a:bodyPr/>
          <a:lstStyle/>
          <a:p>
            <a:pPr>
              <a:defRPr sz="3600" u="sng">
                <a:solidFill>
                  <a:srgbClr val="FFFB00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http://en.wikipedia.org/wiki/Secure_Sockets_Layer</a:t>
            </a:r>
            <a:r>
              <a:rPr u="none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1194983899606690431network_could_nicolas_cl_.svg.med.png" descr="1194983899606690431network_could_nicolas_cl_.svg.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3133" y="323383"/>
            <a:ext cx="4833835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331"/>
          <p:cNvSpPr/>
          <p:nvPr/>
        </p:nvSpPr>
        <p:spPr>
          <a:xfrm flipH="1" flipV="1">
            <a:off x="3486711" y="2117683"/>
            <a:ext cx="855946" cy="22450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59" name="11949839031316979841alcatel_oxo_nicolas_cle_.svg.med.png" descr="11949839031316979841alcatel_oxo_nicolas_cle_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1485900"/>
            <a:ext cx="2540001" cy="1295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333"/>
          <p:cNvSpPr/>
          <p:nvPr/>
        </p:nvSpPr>
        <p:spPr>
          <a:xfrm>
            <a:off x="6246343" y="2158794"/>
            <a:ext cx="1114996" cy="331372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61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200" y="2400300"/>
            <a:ext cx="1892301" cy="372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200" y="1993900"/>
            <a:ext cx="1892301" cy="372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1943100"/>
            <a:ext cx="1892301" cy="372154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337"/>
          <p:cNvSpPr/>
          <p:nvPr/>
        </p:nvSpPr>
        <p:spPr>
          <a:xfrm flipV="1">
            <a:off x="9008557" y="2289442"/>
            <a:ext cx="951847" cy="223964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5" name="Shape 338"/>
          <p:cNvSpPr/>
          <p:nvPr/>
        </p:nvSpPr>
        <p:spPr>
          <a:xfrm flipH="1" flipV="1">
            <a:off x="11932211" y="2117683"/>
            <a:ext cx="855945" cy="22450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82" name="Group 355"/>
          <p:cNvGrpSpPr/>
          <p:nvPr/>
        </p:nvGrpSpPr>
        <p:grpSpPr>
          <a:xfrm>
            <a:off x="350836" y="879208"/>
            <a:ext cx="1435102" cy="1032148"/>
            <a:chOff x="0" y="-1"/>
            <a:chExt cx="1435100" cy="1032147"/>
          </a:xfrm>
        </p:grpSpPr>
        <p:grpSp>
          <p:nvGrpSpPr>
            <p:cNvPr id="480" name="Group 353"/>
            <p:cNvGrpSpPr/>
            <p:nvPr/>
          </p:nvGrpSpPr>
          <p:grpSpPr>
            <a:xfrm>
              <a:off x="-1" y="-2"/>
              <a:ext cx="1435102" cy="1032149"/>
              <a:chOff x="0" y="0"/>
              <a:chExt cx="1435100" cy="1032147"/>
            </a:xfrm>
          </p:grpSpPr>
          <p:grpSp>
            <p:nvGrpSpPr>
              <p:cNvPr id="478" name="Group 351"/>
              <p:cNvGrpSpPr/>
              <p:nvPr/>
            </p:nvGrpSpPr>
            <p:grpSpPr>
              <a:xfrm>
                <a:off x="-1" y="0"/>
                <a:ext cx="1435102" cy="1032148"/>
                <a:chOff x="0" y="0"/>
                <a:chExt cx="1435100" cy="1032147"/>
              </a:xfrm>
            </p:grpSpPr>
            <p:grpSp>
              <p:nvGrpSpPr>
                <p:cNvPr id="468" name="Group 341"/>
                <p:cNvGrpSpPr/>
                <p:nvPr/>
              </p:nvGrpSpPr>
              <p:grpSpPr>
                <a:xfrm>
                  <a:off x="196227" y="-1"/>
                  <a:ext cx="1045576" cy="659296"/>
                  <a:chOff x="0" y="0"/>
                  <a:chExt cx="1045575" cy="659294"/>
                </a:xfrm>
              </p:grpSpPr>
              <p:sp>
                <p:nvSpPr>
                  <p:cNvPr id="466" name="Shape 339"/>
                  <p:cNvSpPr/>
                  <p:nvPr/>
                </p:nvSpPr>
                <p:spPr>
                  <a:xfrm>
                    <a:off x="-1" y="-1"/>
                    <a:ext cx="1045577" cy="659295"/>
                  </a:xfrm>
                  <a:prstGeom prst="rect">
                    <a:avLst/>
                  </a:prstGeom>
                  <a:solidFill>
                    <a:srgbClr val="A2A2A2"/>
                  </a:solidFill>
                  <a:ln w="12700" cap="flat">
                    <a:solidFill>
                      <a:srgbClr val="73A4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R="40639" defTabSz="914400">
                      <a:defRPr sz="2400"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</a:p>
                </p:txBody>
              </p:sp>
              <p:sp>
                <p:nvSpPr>
                  <p:cNvPr id="467" name="Shape 340"/>
                  <p:cNvSpPr/>
                  <p:nvPr/>
                </p:nvSpPr>
                <p:spPr>
                  <a:xfrm>
                    <a:off x="83470" y="59208"/>
                    <a:ext cx="877172" cy="542478"/>
                  </a:xfrm>
                  <a:prstGeom prst="roundRect">
                    <a:avLst>
                      <a:gd name="adj" fmla="val 12396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R="40639" defTabSz="914400">
                      <a:defRPr sz="2400"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</a:p>
                </p:txBody>
              </p:sp>
            </p:grpSp>
            <p:grpSp>
              <p:nvGrpSpPr>
                <p:cNvPr id="475" name="Group 348"/>
                <p:cNvGrpSpPr/>
                <p:nvPr/>
              </p:nvGrpSpPr>
              <p:grpSpPr>
                <a:xfrm>
                  <a:off x="-1" y="859320"/>
                  <a:ext cx="1435102" cy="172828"/>
                  <a:chOff x="0" y="0"/>
                  <a:chExt cx="1435100" cy="172827"/>
                </a:xfrm>
              </p:grpSpPr>
              <p:sp>
                <p:nvSpPr>
                  <p:cNvPr id="469" name="Shape 342"/>
                  <p:cNvSpPr/>
                  <p:nvPr/>
                </p:nvSpPr>
                <p:spPr>
                  <a:xfrm flipH="1">
                    <a:off x="0" y="0"/>
                    <a:ext cx="190372" cy="13442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70" name="Shape 343"/>
                  <p:cNvSpPr/>
                  <p:nvPr/>
                </p:nvSpPr>
                <p:spPr>
                  <a:xfrm>
                    <a:off x="0" y="134420"/>
                    <a:ext cx="1433637" cy="1603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71" name="Shape 344"/>
                  <p:cNvSpPr/>
                  <p:nvPr/>
                </p:nvSpPr>
                <p:spPr>
                  <a:xfrm>
                    <a:off x="0" y="171225"/>
                    <a:ext cx="1433637" cy="1603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72" name="Shape 345"/>
                  <p:cNvSpPr/>
                  <p:nvPr/>
                </p:nvSpPr>
                <p:spPr>
                  <a:xfrm>
                    <a:off x="0" y="134420"/>
                    <a:ext cx="1466" cy="3680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73" name="Shape 346"/>
                  <p:cNvSpPr/>
                  <p:nvPr/>
                </p:nvSpPr>
                <p:spPr>
                  <a:xfrm>
                    <a:off x="1247658" y="-1"/>
                    <a:ext cx="185979" cy="13442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474" name="Shape 347"/>
                  <p:cNvSpPr/>
                  <p:nvPr/>
                </p:nvSpPr>
                <p:spPr>
                  <a:xfrm>
                    <a:off x="1433635" y="134420"/>
                    <a:ext cx="1466" cy="3680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476" name="Shape 349"/>
                <p:cNvSpPr/>
                <p:nvPr/>
              </p:nvSpPr>
              <p:spPr>
                <a:xfrm>
                  <a:off x="199156" y="680095"/>
                  <a:ext cx="1044111" cy="169625"/>
                </a:xfrm>
                <a:prstGeom prst="rect">
                  <a:avLst/>
                </a:prstGeom>
                <a:noFill/>
                <a:ln w="12700" cap="flat">
                  <a:solidFill>
                    <a:srgbClr val="73A4F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R="40639" defTabSz="914400">
                    <a:defRPr sz="240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sp>
              <p:nvSpPr>
                <p:cNvPr id="477" name="Shape 350"/>
                <p:cNvSpPr/>
                <p:nvPr/>
              </p:nvSpPr>
              <p:spPr>
                <a:xfrm>
                  <a:off x="982604" y="764907"/>
                  <a:ext cx="207945" cy="1601"/>
                </a:xfrm>
                <a:prstGeom prst="line">
                  <a:avLst/>
                </a:prstGeom>
                <a:noFill/>
                <a:ln w="50800" cap="flat">
                  <a:solidFill>
                    <a:srgbClr val="73A4FE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479" name="Shape 352"/>
              <p:cNvSpPr/>
              <p:nvPr/>
            </p:nvSpPr>
            <p:spPr>
              <a:xfrm flipH="1" rot="10800000">
                <a:off x="265054" y="734501"/>
                <a:ext cx="112760" cy="17605"/>
              </a:xfrm>
              <a:prstGeom prst="rect">
                <a:avLst/>
              </a:prstGeom>
              <a:solidFill>
                <a:srgbClr val="000000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  <p:pic>
          <p:nvPicPr>
            <p:cNvPr id="481" name="Snapshot 2008-09-30 11-49-33.jpg" descr="Snapshot 2008-09-30 11-49-3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0867" y="88368"/>
              <a:ext cx="671600" cy="481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5" name="Group 358"/>
          <p:cNvGrpSpPr/>
          <p:nvPr/>
        </p:nvGrpSpPr>
        <p:grpSpPr>
          <a:xfrm>
            <a:off x="2603500" y="1619851"/>
            <a:ext cx="939800" cy="1009050"/>
            <a:chOff x="0" y="0"/>
            <a:chExt cx="939800" cy="1009049"/>
          </a:xfrm>
        </p:grpSpPr>
        <p:sp>
          <p:nvSpPr>
            <p:cNvPr id="483" name="Shape 356"/>
            <p:cNvSpPr/>
            <p:nvPr/>
          </p:nvSpPr>
          <p:spPr>
            <a:xfrm>
              <a:off x="0" y="0"/>
              <a:ext cx="939800" cy="979370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84" name="1194983791867471366access_point_nicolas_cle_.svg.med.png" descr="1194983791867471366access_point_nicolas_cle_.svg.me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96" y="26380"/>
              <a:ext cx="910125" cy="98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6" name="halloween2.jpg" descr="halloween2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87793" y="6121400"/>
            <a:ext cx="1894639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360"/>
          <p:cNvSpPr/>
          <p:nvPr/>
        </p:nvSpPr>
        <p:spPr>
          <a:xfrm flipH="1" flipV="1">
            <a:off x="1628681" y="1304739"/>
            <a:ext cx="851731" cy="655709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8" name="Shape 361"/>
          <p:cNvSpPr/>
          <p:nvPr/>
        </p:nvSpPr>
        <p:spPr>
          <a:xfrm>
            <a:off x="2025902" y="2449466"/>
            <a:ext cx="4883291" cy="527498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9" name="Shape 362"/>
          <p:cNvSpPr/>
          <p:nvPr/>
        </p:nvSpPr>
        <p:spPr>
          <a:xfrm>
            <a:off x="4175009" y="2504567"/>
            <a:ext cx="2575433" cy="3954719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0" name="Shape 363"/>
          <p:cNvSpPr/>
          <p:nvPr/>
        </p:nvSpPr>
        <p:spPr>
          <a:xfrm flipH="1">
            <a:off x="9354170" y="2311306"/>
            <a:ext cx="3047887" cy="4532200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1" name="Shape 364"/>
          <p:cNvSpPr/>
          <p:nvPr/>
        </p:nvSpPr>
        <p:spPr>
          <a:xfrm flipH="1">
            <a:off x="8826501" y="2569908"/>
            <a:ext cx="879913" cy="3356646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2" name="Shape 365"/>
          <p:cNvSpPr/>
          <p:nvPr/>
        </p:nvSpPr>
        <p:spPr>
          <a:xfrm>
            <a:off x="6712249" y="2573819"/>
            <a:ext cx="793982" cy="3115873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93" name="Shape 366"/>
          <p:cNvSpPr txBox="1"/>
          <p:nvPr/>
        </p:nvSpPr>
        <p:spPr>
          <a:xfrm>
            <a:off x="11792743" y="4883150"/>
            <a:ext cx="2050481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5400">
                <a:solidFill>
                  <a:srgbClr val="FF40FF"/>
                </a:solidFill>
              </a:defRPr>
            </a:pPr>
            <a:r>
              <a:t>Packet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algn="ctr" defTabSz="546100">
              <a:defRPr sz="5400">
                <a:solidFill>
                  <a:srgbClr val="FF40FF"/>
                </a:solidFill>
              </a:defRPr>
            </a:pPr>
            <a:r>
              <a:t>Sniffing</a:t>
            </a:r>
          </a:p>
        </p:txBody>
      </p:sp>
      <p:sp>
        <p:nvSpPr>
          <p:cNvPr id="494" name="Shape 367"/>
          <p:cNvSpPr txBox="1"/>
          <p:nvPr/>
        </p:nvSpPr>
        <p:spPr>
          <a:xfrm>
            <a:off x="241300" y="7759700"/>
            <a:ext cx="63373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46100">
              <a:defRPr sz="2300">
                <a:solidFill>
                  <a:srgbClr val="FFFFFF"/>
                </a:solidFill>
              </a:defRPr>
            </a:pPr>
            <a:r>
              <a:t>Clipart: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http://www.clker.com/search/networksym/1</a:t>
            </a:r>
            <a:r>
              <a:t>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defTabSz="546100">
              <a:defRPr sz="2400">
                <a:solidFill>
                  <a:srgbClr val="FFFFFF"/>
                </a:solidFill>
              </a:defRPr>
            </a:pPr>
            <a:r>
              <a:t>Photo CC BY: karindalziel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flickr</a:t>
            </a:r>
            <a:r>
              <a:t>)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defTabSz="546100">
              <a:defRPr sz="2400" u="sng">
                <a:solidFill>
                  <a:srgbClr val="FFFFFF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http://creativecommons.org/licenses/by/2.0/</a:t>
            </a:r>
            <a:r>
              <a:rPr u="none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36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Transport Layer Security (TLS)</a:t>
            </a:r>
          </a:p>
        </p:txBody>
      </p:sp>
      <p:sp>
        <p:nvSpPr>
          <p:cNvPr id="497" name="Shape 370"/>
          <p:cNvSpPr txBox="1"/>
          <p:nvPr>
            <p:ph type="body" idx="1"/>
          </p:nvPr>
        </p:nvSpPr>
        <p:spPr>
          <a:xfrm>
            <a:off x="1155700" y="2794000"/>
            <a:ext cx="13931900" cy="6159500"/>
          </a:xfrm>
          <a:prstGeom prst="rect">
            <a:avLst/>
          </a:prstGeom>
        </p:spPr>
        <p:txBody>
          <a:bodyPr/>
          <a:lstStyle/>
          <a:p>
            <a:pPr/>
            <a:r>
              <a:t>Used to be called “Secure Sockets Layer”  (SSL)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Can view it as an extra layer “between” TCP and the application layer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It is very difficult but not impossible to break this security - normal people do not have the necessary compute resources to break TLS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The IP and TCP are unaware whether data has been encrypted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napshot 2008-09-30 12-32-52.jpg" descr="Snapshot 2008-09-30 12-32-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196030"/>
            <a:ext cx="11188700" cy="87522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2" name="Shape 373"/>
          <p:cNvGrpSpPr/>
          <p:nvPr/>
        </p:nvGrpSpPr>
        <p:grpSpPr>
          <a:xfrm>
            <a:off x="2794000" y="2781300"/>
            <a:ext cx="10236200" cy="1016000"/>
            <a:chOff x="0" y="0"/>
            <a:chExt cx="10236200" cy="1016000"/>
          </a:xfrm>
        </p:grpSpPr>
        <p:sp>
          <p:nvSpPr>
            <p:cNvPr id="500" name="Rectangle"/>
            <p:cNvSpPr/>
            <p:nvPr/>
          </p:nvSpPr>
          <p:spPr>
            <a:xfrm>
              <a:off x="0" y="0"/>
              <a:ext cx="10236200" cy="1016000"/>
            </a:xfrm>
            <a:prstGeom prst="rect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501" name="v"/>
            <p:cNvSpPr txBox="1"/>
            <p:nvPr/>
          </p:nvSpPr>
          <p:spPr>
            <a:xfrm>
              <a:off x="38100" y="317500"/>
              <a:ext cx="10160000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503" name="Shape 374"/>
          <p:cNvSpPr/>
          <p:nvPr/>
        </p:nvSpPr>
        <p:spPr>
          <a:xfrm>
            <a:off x="2794000" y="2768600"/>
            <a:ext cx="10236200" cy="3175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1194983899606690431network_could_nicolas_cl_.svg.med.png" descr="1194983899606690431network_could_nicolas_cl_.svg.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3133" y="323383"/>
            <a:ext cx="4833835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377"/>
          <p:cNvSpPr/>
          <p:nvPr/>
        </p:nvSpPr>
        <p:spPr>
          <a:xfrm flipH="1" flipV="1">
            <a:off x="3486711" y="2117683"/>
            <a:ext cx="855946" cy="22450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7" name="11949839031316979841alcatel_oxo_nicolas_cle_.svg.med.png" descr="11949839031316979841alcatel_oxo_nicolas_cle_.svg.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1600" y="1485900"/>
            <a:ext cx="2540001" cy="129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hape 379"/>
          <p:cNvSpPr/>
          <p:nvPr/>
        </p:nvSpPr>
        <p:spPr>
          <a:xfrm>
            <a:off x="6246343" y="2158794"/>
            <a:ext cx="1114996" cy="331372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9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8200" y="2400300"/>
            <a:ext cx="1892301" cy="372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2200" y="1993900"/>
            <a:ext cx="1892301" cy="372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1194983908254897104switch_hp_nicolas_c_.svg.med.png" descr="1194983908254897104switch_hp_nicolas_c_.svg.m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1943100"/>
            <a:ext cx="1892301" cy="372154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383"/>
          <p:cNvSpPr/>
          <p:nvPr/>
        </p:nvSpPr>
        <p:spPr>
          <a:xfrm flipV="1">
            <a:off x="9008557" y="2289442"/>
            <a:ext cx="951847" cy="223964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3" name="Shape 384"/>
          <p:cNvSpPr/>
          <p:nvPr/>
        </p:nvSpPr>
        <p:spPr>
          <a:xfrm flipH="1" flipV="1">
            <a:off x="11932211" y="2117683"/>
            <a:ext cx="855945" cy="22450"/>
          </a:xfrm>
          <a:prstGeom prst="line">
            <a:avLst/>
          </a:prstGeom>
          <a:ln w="76200">
            <a:solidFill>
              <a:srgbClr val="FFFB00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30" name="Group 401"/>
          <p:cNvGrpSpPr/>
          <p:nvPr/>
        </p:nvGrpSpPr>
        <p:grpSpPr>
          <a:xfrm>
            <a:off x="350836" y="879208"/>
            <a:ext cx="1435102" cy="1032148"/>
            <a:chOff x="0" y="-1"/>
            <a:chExt cx="1435100" cy="1032147"/>
          </a:xfrm>
        </p:grpSpPr>
        <p:grpSp>
          <p:nvGrpSpPr>
            <p:cNvPr id="528" name="Group 399"/>
            <p:cNvGrpSpPr/>
            <p:nvPr/>
          </p:nvGrpSpPr>
          <p:grpSpPr>
            <a:xfrm>
              <a:off x="-1" y="-2"/>
              <a:ext cx="1435102" cy="1032149"/>
              <a:chOff x="0" y="0"/>
              <a:chExt cx="1435100" cy="1032147"/>
            </a:xfrm>
          </p:grpSpPr>
          <p:grpSp>
            <p:nvGrpSpPr>
              <p:cNvPr id="526" name="Group 397"/>
              <p:cNvGrpSpPr/>
              <p:nvPr/>
            </p:nvGrpSpPr>
            <p:grpSpPr>
              <a:xfrm>
                <a:off x="-1" y="0"/>
                <a:ext cx="1435102" cy="1032148"/>
                <a:chOff x="0" y="0"/>
                <a:chExt cx="1435100" cy="1032147"/>
              </a:xfrm>
            </p:grpSpPr>
            <p:grpSp>
              <p:nvGrpSpPr>
                <p:cNvPr id="516" name="Group 387"/>
                <p:cNvGrpSpPr/>
                <p:nvPr/>
              </p:nvGrpSpPr>
              <p:grpSpPr>
                <a:xfrm>
                  <a:off x="196227" y="-1"/>
                  <a:ext cx="1045576" cy="659296"/>
                  <a:chOff x="0" y="0"/>
                  <a:chExt cx="1045575" cy="659294"/>
                </a:xfrm>
              </p:grpSpPr>
              <p:sp>
                <p:nvSpPr>
                  <p:cNvPr id="514" name="Shape 385"/>
                  <p:cNvSpPr/>
                  <p:nvPr/>
                </p:nvSpPr>
                <p:spPr>
                  <a:xfrm>
                    <a:off x="-1" y="-1"/>
                    <a:ext cx="1045577" cy="659295"/>
                  </a:xfrm>
                  <a:prstGeom prst="rect">
                    <a:avLst/>
                  </a:prstGeom>
                  <a:solidFill>
                    <a:srgbClr val="A2A2A2"/>
                  </a:solidFill>
                  <a:ln w="12700" cap="flat">
                    <a:solidFill>
                      <a:srgbClr val="73A4FE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R="40639" defTabSz="914400">
                      <a:defRPr sz="2400"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</a:p>
                </p:txBody>
              </p:sp>
              <p:sp>
                <p:nvSpPr>
                  <p:cNvPr id="515" name="Shape 386"/>
                  <p:cNvSpPr/>
                  <p:nvPr/>
                </p:nvSpPr>
                <p:spPr>
                  <a:xfrm>
                    <a:off x="83470" y="59208"/>
                    <a:ext cx="877172" cy="542478"/>
                  </a:xfrm>
                  <a:prstGeom prst="roundRect">
                    <a:avLst>
                      <a:gd name="adj" fmla="val 12396"/>
                    </a:avLst>
                  </a:prstGeom>
                  <a:solidFill>
                    <a:srgbClr val="FFFFFF"/>
                  </a:solidFill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marR="40639" defTabSz="914400">
                      <a:defRPr sz="2400">
                        <a:uFill>
                          <a:solidFill>
                            <a:srgbClr val="000000"/>
                          </a:solidFill>
                        </a:uFill>
                        <a:latin typeface="Times New Roman"/>
                        <a:ea typeface="Times New Roman"/>
                        <a:cs typeface="Times New Roman"/>
                        <a:sym typeface="Times New Roman"/>
                      </a:defRPr>
                    </a:pPr>
                  </a:p>
                </p:txBody>
              </p:sp>
            </p:grpSp>
            <p:grpSp>
              <p:nvGrpSpPr>
                <p:cNvPr id="523" name="Group 394"/>
                <p:cNvGrpSpPr/>
                <p:nvPr/>
              </p:nvGrpSpPr>
              <p:grpSpPr>
                <a:xfrm>
                  <a:off x="-1" y="859320"/>
                  <a:ext cx="1435102" cy="172828"/>
                  <a:chOff x="0" y="0"/>
                  <a:chExt cx="1435100" cy="172827"/>
                </a:xfrm>
              </p:grpSpPr>
              <p:sp>
                <p:nvSpPr>
                  <p:cNvPr id="517" name="Shape 388"/>
                  <p:cNvSpPr/>
                  <p:nvPr/>
                </p:nvSpPr>
                <p:spPr>
                  <a:xfrm flipH="1">
                    <a:off x="0" y="0"/>
                    <a:ext cx="190372" cy="134421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18" name="Shape 389"/>
                  <p:cNvSpPr/>
                  <p:nvPr/>
                </p:nvSpPr>
                <p:spPr>
                  <a:xfrm>
                    <a:off x="0" y="134420"/>
                    <a:ext cx="1433637" cy="1603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19" name="Shape 390"/>
                  <p:cNvSpPr/>
                  <p:nvPr/>
                </p:nvSpPr>
                <p:spPr>
                  <a:xfrm>
                    <a:off x="0" y="171225"/>
                    <a:ext cx="1433637" cy="1603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20" name="Shape 391"/>
                  <p:cNvSpPr/>
                  <p:nvPr/>
                </p:nvSpPr>
                <p:spPr>
                  <a:xfrm>
                    <a:off x="0" y="134420"/>
                    <a:ext cx="1466" cy="3680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21" name="Shape 392"/>
                  <p:cNvSpPr/>
                  <p:nvPr/>
                </p:nvSpPr>
                <p:spPr>
                  <a:xfrm>
                    <a:off x="1247658" y="-1"/>
                    <a:ext cx="185979" cy="134422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22" name="Shape 393"/>
                  <p:cNvSpPr/>
                  <p:nvPr/>
                </p:nvSpPr>
                <p:spPr>
                  <a:xfrm>
                    <a:off x="1433635" y="134420"/>
                    <a:ext cx="1466" cy="36807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73A4FE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8" tIns="45718" rIns="45718" bIns="45718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  <p:sp>
              <p:nvSpPr>
                <p:cNvPr id="524" name="Shape 395"/>
                <p:cNvSpPr/>
                <p:nvPr/>
              </p:nvSpPr>
              <p:spPr>
                <a:xfrm>
                  <a:off x="199156" y="680095"/>
                  <a:ext cx="1044111" cy="169625"/>
                </a:xfrm>
                <a:prstGeom prst="rect">
                  <a:avLst/>
                </a:prstGeom>
                <a:noFill/>
                <a:ln w="12700" cap="flat">
                  <a:solidFill>
                    <a:srgbClr val="73A4F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marR="40639" defTabSz="914400">
                    <a:defRPr sz="2400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</a:p>
              </p:txBody>
            </p:sp>
            <p:sp>
              <p:nvSpPr>
                <p:cNvPr id="525" name="Shape 396"/>
                <p:cNvSpPr/>
                <p:nvPr/>
              </p:nvSpPr>
              <p:spPr>
                <a:xfrm>
                  <a:off x="982604" y="764907"/>
                  <a:ext cx="207945" cy="1601"/>
                </a:xfrm>
                <a:prstGeom prst="line">
                  <a:avLst/>
                </a:prstGeom>
                <a:noFill/>
                <a:ln w="50800" cap="flat">
                  <a:solidFill>
                    <a:srgbClr val="73A4FE"/>
                  </a:solidFill>
                  <a:prstDash val="solid"/>
                  <a:round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527" name="Shape 398"/>
              <p:cNvSpPr/>
              <p:nvPr/>
            </p:nvSpPr>
            <p:spPr>
              <a:xfrm flipH="1" rot="10800000">
                <a:off x="265054" y="734501"/>
                <a:ext cx="112760" cy="17605"/>
              </a:xfrm>
              <a:prstGeom prst="rect">
                <a:avLst/>
              </a:prstGeom>
              <a:solidFill>
                <a:srgbClr val="000000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R="40639" defTabSz="914400">
                  <a:defRPr sz="2400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</a:p>
            </p:txBody>
          </p:sp>
        </p:grpSp>
        <p:pic>
          <p:nvPicPr>
            <p:cNvPr id="529" name="Snapshot 2008-09-30 11-49-33.jpg" descr="Snapshot 2008-09-30 11-49-3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80867" y="88368"/>
              <a:ext cx="671600" cy="481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3" name="Group 404"/>
          <p:cNvGrpSpPr/>
          <p:nvPr/>
        </p:nvGrpSpPr>
        <p:grpSpPr>
          <a:xfrm>
            <a:off x="2603500" y="1619851"/>
            <a:ext cx="939800" cy="1009050"/>
            <a:chOff x="0" y="0"/>
            <a:chExt cx="939800" cy="1009049"/>
          </a:xfrm>
        </p:grpSpPr>
        <p:sp>
          <p:nvSpPr>
            <p:cNvPr id="531" name="Shape 402"/>
            <p:cNvSpPr/>
            <p:nvPr/>
          </p:nvSpPr>
          <p:spPr>
            <a:xfrm>
              <a:off x="0" y="0"/>
              <a:ext cx="939800" cy="979370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532" name="1194983791867471366access_point_nicolas_cle_.svg.med.png" descr="1194983791867471366access_point_nicolas_cle_.svg.med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96" y="26380"/>
              <a:ext cx="910125" cy="98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4" name="Shape 405"/>
          <p:cNvSpPr/>
          <p:nvPr/>
        </p:nvSpPr>
        <p:spPr>
          <a:xfrm>
            <a:off x="1693314" y="1263510"/>
            <a:ext cx="770282" cy="602852"/>
          </a:xfrm>
          <a:prstGeom prst="line">
            <a:avLst/>
          </a:prstGeom>
          <a:ln w="76200">
            <a:solidFill>
              <a:srgbClr val="FF9300"/>
            </a:solidFill>
            <a:custDash>
              <a:ds d="300000" sp="300000"/>
            </a:custDash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5" name="Shape 406"/>
          <p:cNvSpPr txBox="1"/>
          <p:nvPr/>
        </p:nvSpPr>
        <p:spPr>
          <a:xfrm>
            <a:off x="241300" y="7759700"/>
            <a:ext cx="63373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46100">
              <a:defRPr sz="2300">
                <a:solidFill>
                  <a:srgbClr val="FFFFFF"/>
                </a:solidFill>
              </a:defRPr>
            </a:pPr>
            <a:r>
              <a:t>Clipart: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http://www.clker.com/search/networksym/1</a:t>
            </a:r>
            <a:r>
              <a:t> 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defTabSz="546100">
              <a:defRPr sz="2400">
                <a:solidFill>
                  <a:srgbClr val="FFFFFF"/>
                </a:solidFill>
              </a:defRPr>
            </a:pPr>
            <a:r>
              <a:t>Photo CC BY: karindalziel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flickr</a:t>
            </a:r>
            <a:r>
              <a:t>)</a:t>
            </a:r>
            <a:endParaRPr sz="1800">
              <a:latin typeface="+mn-lt"/>
              <a:ea typeface="+mn-ea"/>
              <a:cs typeface="+mn-cs"/>
              <a:sym typeface="Helvetica"/>
            </a:endParaRPr>
          </a:p>
          <a:p>
            <a:pPr defTabSz="546100">
              <a:defRPr sz="2400" u="sng">
                <a:solidFill>
                  <a:srgbClr val="FFFFFF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http://creativecommons.org/licenses/by/2.0/</a:t>
            </a:r>
            <a:r>
              <a:rPr u="none"/>
              <a:t> </a:t>
            </a:r>
          </a:p>
        </p:txBody>
      </p:sp>
      <p:pic>
        <p:nvPicPr>
          <p:cNvPr id="536" name="halloween2.jpg" descr="halloween2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287793" y="6121400"/>
            <a:ext cx="1894639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Shape 408"/>
          <p:cNvSpPr/>
          <p:nvPr/>
        </p:nvSpPr>
        <p:spPr>
          <a:xfrm>
            <a:off x="2025902" y="2449466"/>
            <a:ext cx="4883291" cy="5274987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8" name="Shape 409"/>
          <p:cNvSpPr/>
          <p:nvPr/>
        </p:nvSpPr>
        <p:spPr>
          <a:xfrm>
            <a:off x="4175009" y="2504567"/>
            <a:ext cx="2575433" cy="3954719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9" name="Shape 410"/>
          <p:cNvSpPr/>
          <p:nvPr/>
        </p:nvSpPr>
        <p:spPr>
          <a:xfrm flipH="1">
            <a:off x="9354170" y="2311306"/>
            <a:ext cx="3047887" cy="4532200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0" name="Shape 411"/>
          <p:cNvSpPr/>
          <p:nvPr/>
        </p:nvSpPr>
        <p:spPr>
          <a:xfrm flipH="1">
            <a:off x="8826501" y="2569908"/>
            <a:ext cx="879913" cy="3356646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1" name="Shape 412"/>
          <p:cNvSpPr/>
          <p:nvPr/>
        </p:nvSpPr>
        <p:spPr>
          <a:xfrm>
            <a:off x="6712249" y="2573819"/>
            <a:ext cx="793982" cy="3115873"/>
          </a:xfrm>
          <a:prstGeom prst="line">
            <a:avLst/>
          </a:prstGeom>
          <a:ln w="76200">
            <a:solidFill>
              <a:srgbClr val="FF40FF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44" name="Shape 413"/>
          <p:cNvGrpSpPr/>
          <p:nvPr/>
        </p:nvGrpSpPr>
        <p:grpSpPr>
          <a:xfrm>
            <a:off x="1638300" y="1092200"/>
            <a:ext cx="11150600" cy="1968500"/>
            <a:chOff x="0" y="0"/>
            <a:chExt cx="11150600" cy="1968500"/>
          </a:xfrm>
        </p:grpSpPr>
        <p:sp>
          <p:nvSpPr>
            <p:cNvPr id="542" name="Rectangle"/>
            <p:cNvSpPr/>
            <p:nvPr/>
          </p:nvSpPr>
          <p:spPr>
            <a:xfrm>
              <a:off x="0" y="0"/>
              <a:ext cx="11150600" cy="1968500"/>
            </a:xfrm>
            <a:prstGeom prst="rect">
              <a:avLst/>
            </a:prstGeom>
            <a:solidFill>
              <a:srgbClr val="FF26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543" name="System to System Secure TCP/IP"/>
            <p:cNvSpPr txBox="1"/>
            <p:nvPr/>
          </p:nvSpPr>
          <p:spPr>
            <a:xfrm>
              <a:off x="0" y="647699"/>
              <a:ext cx="1115060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4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System to System Secure TCP/IP</a:t>
              </a:r>
            </a:p>
          </p:txBody>
        </p:sp>
      </p:grpSp>
      <p:pic>
        <p:nvPicPr>
          <p:cNvPr id="545" name="international-no.jpg" descr="international-no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48200" y="35941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nternational-no.jpg" descr="international-no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985000" y="42164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nternational-no.jpg" descr="international-no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788400" y="38735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nternational-no.jpg" descr="international-no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490200" y="4508500"/>
            <a:ext cx="744759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nternational-no.jpg" descr="international-no.jp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30700" y="4978400"/>
            <a:ext cx="744759" cy="74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6" grpId="3"/>
      <p:bldP build="whole" bldLvl="1" animBg="1" rev="0" advAuto="0" spid="544" grpId="1"/>
      <p:bldP build="whole" bldLvl="1" animBg="1" rev="0" advAuto="0" spid="547" grpId="4"/>
      <p:bldP build="whole" bldLvl="1" animBg="1" rev="0" advAuto="0" spid="549" grpId="6"/>
      <p:bldP build="whole" bldLvl="1" animBg="1" rev="0" advAuto="0" spid="545" grpId="2"/>
      <p:bldP build="whole" bldLvl="1" animBg="1" rev="0" advAuto="0" spid="548" grpId="5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420"/>
          <p:cNvSpPr txBox="1"/>
          <p:nvPr>
            <p:ph type="ctrTitle"/>
          </p:nvPr>
        </p:nvSpPr>
        <p:spPr>
          <a:xfrm>
            <a:off x="1155700" y="1536700"/>
            <a:ext cx="13931900" cy="4216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Web-Scale Secret Management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00F900"/>
                </a:solidFill>
              </a:defRPr>
            </a:pPr>
            <a:r>
              <a:t>Public Key Encryption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4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Secret Key Shortcomings</a:t>
            </a:r>
          </a:p>
        </p:txBody>
      </p:sp>
      <p:sp>
        <p:nvSpPr>
          <p:cNvPr id="554" name="Shape 42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Every pair of people/systems needs a secret key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In the Internet, key distribution cannot be via the Internet because communications are insecure until you get the key!</a:t>
            </a:r>
            <a:endParaRPr sz="1800">
              <a:solidFill>
                <a:srgbClr val="000000"/>
              </a:solidFill>
            </a:endParaRPr>
          </a:p>
          <a:p>
            <a:pPr/>
            <a:endParaRPr sz="1800">
              <a:solidFill>
                <a:srgbClr val="000000"/>
              </a:solidFill>
            </a:endParaRPr>
          </a:p>
          <a:p>
            <a:pPr/>
            <a:r>
              <a:t>For the Internet to work we need an approach where keys can cross the insecure Internet and be intercepted without compromising security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4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Establishing Keys at a Distance</a:t>
            </a:r>
          </a:p>
        </p:txBody>
      </p:sp>
      <p:sp>
        <p:nvSpPr>
          <p:cNvPr id="557" name="Shape 42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by Whitfield Diffie and Martin Hellman in 1976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Public-key cryptosystems rely on two keys which are mathematically related to one another.  Also called asymmetric-key cryptosystem.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One key is called the public key and is to be openly revealed to all interested parties.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The second key is called the private key and must be kept secret.</a:t>
            </a:r>
          </a:p>
        </p:txBody>
      </p:sp>
      <p:sp>
        <p:nvSpPr>
          <p:cNvPr id="558" name="Shape 427"/>
          <p:cNvSpPr txBox="1"/>
          <p:nvPr/>
        </p:nvSpPr>
        <p:spPr>
          <a:xfrm>
            <a:off x="3238499" y="8267700"/>
            <a:ext cx="97840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http://en.wikipedia.org/wiki/Public-key_cryptography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429"/>
          <p:cNvSpPr txBox="1"/>
          <p:nvPr/>
        </p:nvSpPr>
        <p:spPr>
          <a:xfrm>
            <a:off x="3340100" y="8153400"/>
            <a:ext cx="956816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https://www.youtube.com/watch?v=ROCray7RTqM</a:t>
            </a:r>
          </a:p>
        </p:txBody>
      </p:sp>
      <p:pic>
        <p:nvPicPr>
          <p:cNvPr id="56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9500" y="5422900"/>
            <a:ext cx="2197101" cy="3064955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hape 431"/>
          <p:cNvSpPr txBox="1"/>
          <p:nvPr/>
        </p:nvSpPr>
        <p:spPr>
          <a:xfrm>
            <a:off x="5918894" y="7296150"/>
            <a:ext cx="663292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http://en.wikipedia.org/wiki/Whitfield_Diffie</a:t>
            </a:r>
          </a:p>
        </p:txBody>
      </p:sp>
      <p:sp>
        <p:nvSpPr>
          <p:cNvPr id="563" name="Shape 432"/>
          <p:cNvSpPr txBox="1"/>
          <p:nvPr/>
        </p:nvSpPr>
        <p:spPr>
          <a:xfrm>
            <a:off x="3558933" y="6623050"/>
            <a:ext cx="6662776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http://en.wikipedia.org/wiki/Martin_Hellman</a:t>
            </a:r>
          </a:p>
        </p:txBody>
      </p:sp>
      <p:pic>
        <p:nvPicPr>
          <p:cNvPr id="564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33300" y="2781300"/>
            <a:ext cx="2202061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Untitled.png" descr="Untitle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8500" y="279400"/>
            <a:ext cx="10096500" cy="561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droppedImage.png" descr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55400" y="457200"/>
            <a:ext cx="2354944" cy="2247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436"/>
          <p:cNvSpPr txBox="1"/>
          <p:nvPr/>
        </p:nvSpPr>
        <p:spPr>
          <a:xfrm>
            <a:off x="761382" y="5962650"/>
            <a:ext cx="6317674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http://en.wikipedia.org/wiki/Ralph_Merkle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RebuiltBombeFrontView.tiff" descr="RebuiltBombeFrontView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300" y="254000"/>
            <a:ext cx="1016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87"/>
          <p:cNvSpPr txBox="1"/>
          <p:nvPr/>
        </p:nvSpPr>
        <p:spPr>
          <a:xfrm>
            <a:off x="5029199" y="8356600"/>
            <a:ext cx="654858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http://en.wikipedia.org/wiki/Bombe</a:t>
            </a:r>
          </a:p>
        </p:txBody>
      </p:sp>
      <p:pic>
        <p:nvPicPr>
          <p:cNvPr id="164" name="Untitled4.png" descr="Untitled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" y="2660880"/>
            <a:ext cx="3835402" cy="3016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43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Public Key</a:t>
            </a:r>
          </a:p>
        </p:txBody>
      </p:sp>
      <p:sp>
        <p:nvSpPr>
          <p:cNvPr id="570" name="Shape 43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message encrypted with one of the keys can only be decrypted with the other key.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It is computationally infeasible to recover one key from the other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Public-key cryptosystems solve the problem of secure key distribution because the public key can be openly revealed to anyone without weakening the cryptosystem.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441"/>
          <p:cNvSpPr/>
          <p:nvPr/>
        </p:nvSpPr>
        <p:spPr>
          <a:xfrm>
            <a:off x="10769600" y="2946400"/>
            <a:ext cx="5003800" cy="5016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3" name="Shape 4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Generating Public/Private Pairs</a:t>
            </a:r>
          </a:p>
        </p:txBody>
      </p:sp>
      <p:sp>
        <p:nvSpPr>
          <p:cNvPr id="574" name="Shape 443"/>
          <p:cNvSpPr txBox="1"/>
          <p:nvPr>
            <p:ph type="body" sz="half" idx="1"/>
          </p:nvPr>
        </p:nvSpPr>
        <p:spPr>
          <a:xfrm>
            <a:off x="1155700" y="2603500"/>
            <a:ext cx="8940800" cy="5702300"/>
          </a:xfrm>
          <a:prstGeom prst="rect">
            <a:avLst/>
          </a:prstGeom>
        </p:spPr>
        <p:txBody>
          <a:bodyPr/>
          <a:lstStyle/>
          <a:p>
            <a:pPr/>
            <a:r>
              <a:t>Choose two large* random prime numbers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Multiply them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Compute public and private keys from that very large number</a:t>
            </a:r>
          </a:p>
        </p:txBody>
      </p:sp>
      <p:pic>
        <p:nvPicPr>
          <p:cNvPr id="575" name="pk-generate.png" descr="pk-gener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1800" y="2781300"/>
            <a:ext cx="5344584" cy="534458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445"/>
          <p:cNvSpPr txBox="1"/>
          <p:nvPr/>
        </p:nvSpPr>
        <p:spPr>
          <a:xfrm>
            <a:off x="2003932" y="8197850"/>
            <a:ext cx="12230103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300">
                <a:solidFill>
                  <a:srgbClr val="FFFB00"/>
                </a:solidFill>
              </a:defRPr>
            </a:lvl1pPr>
          </a:lstStyle>
          <a:p>
            <a:pPr/>
            <a:r>
              <a:t>* The definition of "large" keeps getting bigger as computers get faster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44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Public Key Math (light)</a:t>
            </a:r>
          </a:p>
        </p:txBody>
      </p:sp>
      <p:sp>
        <p:nvSpPr>
          <p:cNvPr id="579" name="Shape 44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are easy in “one direction”, but in the other, not so much!</a:t>
            </a:r>
            <a:endParaRPr sz="1800">
              <a:solidFill>
                <a:srgbClr val="000000"/>
              </a:solidFill>
            </a:endParaRPr>
          </a:p>
          <a:p>
            <a:pPr marL="533400" indent="228600" defTabSz="457200">
              <a:spcBef>
                <a:spcPts val="0"/>
              </a:spcBef>
              <a:buSzTx/>
              <a:buNone/>
            </a:pPr>
            <a:r>
              <a:t>	Example:  What are the factors of 55,124,159?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4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Public Key Math (light)</a:t>
            </a:r>
          </a:p>
        </p:txBody>
      </p:sp>
      <p:sp>
        <p:nvSpPr>
          <p:cNvPr id="582" name="Shape 451"/>
          <p:cNvSpPr txBox="1"/>
          <p:nvPr>
            <p:ph type="body" sz="half" idx="1"/>
          </p:nvPr>
        </p:nvSpPr>
        <p:spPr>
          <a:xfrm>
            <a:off x="1155700" y="2603500"/>
            <a:ext cx="13931900" cy="3746500"/>
          </a:xfrm>
          <a:prstGeom prst="rect">
            <a:avLst/>
          </a:prstGeom>
        </p:spPr>
        <p:txBody>
          <a:bodyPr/>
          <a:lstStyle/>
          <a:p>
            <a:pPr/>
            <a:r>
              <a:t>What are the factors of 55,124,159 (a nearly prime number)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What do you multiply 7919 by to get 55,124,159?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If you know that one of the factors is 7919, it’s also easy to find 6961!</a:t>
            </a:r>
          </a:p>
        </p:txBody>
      </p:sp>
      <p:sp>
        <p:nvSpPr>
          <p:cNvPr id="583" name="Shape 452"/>
          <p:cNvSpPr txBox="1"/>
          <p:nvPr/>
        </p:nvSpPr>
        <p:spPr>
          <a:xfrm>
            <a:off x="4112120" y="7467600"/>
            <a:ext cx="641352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US Patent 4,200,700 (Sep 6, 1977)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4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RSA Encryption</a:t>
            </a:r>
          </a:p>
        </p:txBody>
      </p:sp>
      <p:sp>
        <p:nvSpPr>
          <p:cNvPr id="586" name="Shape 455"/>
          <p:cNvSpPr txBox="1"/>
          <p:nvPr>
            <p:ph type="body" sz="half" idx="1"/>
          </p:nvPr>
        </p:nvSpPr>
        <p:spPr>
          <a:xfrm>
            <a:off x="1155700" y="2603500"/>
            <a:ext cx="8788400" cy="3606800"/>
          </a:xfrm>
          <a:prstGeom prst="rect">
            <a:avLst/>
          </a:prstGeom>
        </p:spPr>
        <p:txBody>
          <a:bodyPr/>
          <a:lstStyle/>
          <a:p>
            <a:pPr/>
            <a:r>
              <a:t>Implementation of secure channel based on public / private keys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Ron Rivest,  Adi Shamir and Leonard Adleman</a:t>
            </a:r>
          </a:p>
        </p:txBody>
      </p:sp>
      <p:sp>
        <p:nvSpPr>
          <p:cNvPr id="587" name="Shape 456"/>
          <p:cNvSpPr txBox="1"/>
          <p:nvPr/>
        </p:nvSpPr>
        <p:spPr>
          <a:xfrm>
            <a:off x="2857500" y="8369300"/>
            <a:ext cx="1052921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http://people.csail.mit.edu/rivest/photos/Len-Adi-Ron.jpg</a:t>
            </a:r>
          </a:p>
        </p:txBody>
      </p:sp>
      <p:pic>
        <p:nvPicPr>
          <p:cNvPr id="58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71200" y="3907849"/>
            <a:ext cx="4838700" cy="3394653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Shape 458"/>
          <p:cNvSpPr txBox="1"/>
          <p:nvPr/>
        </p:nvSpPr>
        <p:spPr>
          <a:xfrm>
            <a:off x="2167247" y="6629400"/>
            <a:ext cx="67472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US Patent 4,405,829 (Dec 14, 1977)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460"/>
          <p:cNvSpPr txBox="1"/>
          <p:nvPr>
            <p:ph type="title"/>
          </p:nvPr>
        </p:nvSpPr>
        <p:spPr>
          <a:xfrm>
            <a:off x="1155700" y="241300"/>
            <a:ext cx="86995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RSA Math (Light)</a:t>
            </a:r>
          </a:p>
        </p:txBody>
      </p:sp>
      <p:sp>
        <p:nvSpPr>
          <p:cNvPr id="592" name="Shape 461"/>
          <p:cNvSpPr txBox="1"/>
          <p:nvPr>
            <p:ph type="body" sz="half" idx="1"/>
          </p:nvPr>
        </p:nvSpPr>
        <p:spPr>
          <a:xfrm>
            <a:off x="1155700" y="2349500"/>
            <a:ext cx="10490200" cy="4673600"/>
          </a:xfrm>
          <a:prstGeom prst="rect">
            <a:avLst/>
          </a:prstGeom>
        </p:spPr>
        <p:txBody>
          <a:bodyPr/>
          <a:lstStyle/>
          <a:p>
            <a:pPr/>
            <a:r>
              <a:t>Prime numbers: </a:t>
            </a:r>
            <a:r>
              <a:rPr>
                <a:solidFill>
                  <a:srgbClr val="00FDFF"/>
                </a:solidFill>
              </a:rPr>
              <a:t>3</a:t>
            </a:r>
            <a:r>
              <a:t> * 11 = </a:t>
            </a:r>
            <a:r>
              <a:rPr>
                <a:solidFill>
                  <a:srgbClr val="FFFB00"/>
                </a:solidFill>
              </a:rPr>
              <a:t>33</a:t>
            </a:r>
            <a:endParaRPr>
              <a:solidFill>
                <a:srgbClr val="FFFB00"/>
              </a:solidFill>
            </a:endParaRPr>
          </a:p>
          <a:p>
            <a:pPr/>
            <a:r>
              <a:t>Public key: (</a:t>
            </a:r>
            <a:r>
              <a:rPr>
                <a:solidFill>
                  <a:srgbClr val="FFFB00"/>
                </a:solidFill>
              </a:rPr>
              <a:t>33</a:t>
            </a:r>
            <a:r>
              <a:t>,</a:t>
            </a:r>
            <a:r>
              <a:rPr>
                <a:solidFill>
                  <a:srgbClr val="FF40FF"/>
                </a:solidFill>
              </a:rPr>
              <a:t>7</a:t>
            </a:r>
            <a:r>
              <a:t>)</a:t>
            </a:r>
            <a:r>
              <a:rPr>
                <a:solidFill>
                  <a:srgbClr val="FF40FF"/>
                </a:solidFill>
              </a:rPr>
              <a:t> (7 is computed from 3 and 11)</a:t>
            </a:r>
            <a:endParaRPr>
              <a:solidFill>
                <a:srgbClr val="FF40FF"/>
              </a:solidFill>
            </a:endParaRPr>
          </a:p>
          <a:p>
            <a:pPr/>
            <a:r>
              <a:t>Private key: </a:t>
            </a:r>
            <a:r>
              <a:rPr>
                <a:solidFill>
                  <a:srgbClr val="00FDFF"/>
                </a:solidFill>
              </a:rPr>
              <a:t>3</a:t>
            </a:r>
            <a:endParaRPr>
              <a:solidFill>
                <a:srgbClr val="00FDFF"/>
              </a:solidFill>
            </a:endParaRPr>
          </a:p>
          <a:p>
            <a:pPr/>
            <a:r>
              <a:t>Encrypt the letter f=</a:t>
            </a:r>
            <a:r>
              <a:rPr>
                <a:solidFill>
                  <a:srgbClr val="00F900"/>
                </a:solidFill>
              </a:rPr>
              <a:t>6</a:t>
            </a:r>
            <a:r>
              <a:t> (</a:t>
            </a:r>
            <a:r>
              <a:rPr>
                <a:solidFill>
                  <a:srgbClr val="00F900"/>
                </a:solidFill>
              </a:rPr>
              <a:t>6</a:t>
            </a:r>
            <a:r>
              <a:t>**</a:t>
            </a:r>
            <a:r>
              <a:rPr>
                <a:solidFill>
                  <a:srgbClr val="FF40FF"/>
                </a:solidFill>
              </a:rPr>
              <a:t>7</a:t>
            </a:r>
            <a:r>
              <a:t>) % </a:t>
            </a:r>
            <a:r>
              <a:rPr>
                <a:solidFill>
                  <a:srgbClr val="FFFB00"/>
                </a:solidFill>
              </a:rPr>
              <a:t>33</a:t>
            </a:r>
            <a:r>
              <a:t> = </a:t>
            </a:r>
            <a:r>
              <a:rPr>
                <a:solidFill>
                  <a:srgbClr val="FF2600"/>
                </a:solidFill>
              </a:rPr>
              <a:t>30 (sent)</a:t>
            </a:r>
            <a:endParaRPr>
              <a:solidFill>
                <a:srgbClr val="FF2600"/>
              </a:solidFill>
            </a:endParaRPr>
          </a:p>
          <a:p>
            <a:pPr/>
            <a:r>
              <a:t>Decrypt received text: (</a:t>
            </a:r>
            <a:r>
              <a:rPr>
                <a:solidFill>
                  <a:srgbClr val="FF2600"/>
                </a:solidFill>
              </a:rPr>
              <a:t>30</a:t>
            </a:r>
            <a:r>
              <a:t>**</a:t>
            </a:r>
            <a:r>
              <a:rPr>
                <a:solidFill>
                  <a:srgbClr val="00FDFF"/>
                </a:solidFill>
              </a:rPr>
              <a:t>3</a:t>
            </a:r>
            <a:r>
              <a:t>) % </a:t>
            </a:r>
            <a:r>
              <a:rPr>
                <a:solidFill>
                  <a:srgbClr val="FFFB00"/>
                </a:solidFill>
              </a:rPr>
              <a:t>33</a:t>
            </a:r>
            <a:r>
              <a:t> = </a:t>
            </a:r>
            <a:r>
              <a:rPr>
                <a:solidFill>
                  <a:srgbClr val="00F900"/>
                </a:solidFill>
              </a:rPr>
              <a:t>6 </a:t>
            </a:r>
            <a:r>
              <a:t>(f)</a:t>
            </a:r>
          </a:p>
        </p:txBody>
      </p:sp>
      <p:sp>
        <p:nvSpPr>
          <p:cNvPr id="593" name="Shape 462"/>
          <p:cNvSpPr txBox="1"/>
          <p:nvPr/>
        </p:nvSpPr>
        <p:spPr>
          <a:xfrm>
            <a:off x="2557065" y="7486650"/>
            <a:ext cx="8776693" cy="147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200">
                <a:solidFill>
                  <a:srgbClr val="FFFB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http://www.youtube.com/watch?v=M7kEpw1tn50</a:t>
            </a:r>
          </a:p>
          <a:p>
            <a:pPr algn="ctr" defTabSz="546100">
              <a:defRPr sz="3200">
                <a:solidFill>
                  <a:srgbClr val="FFFB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http://en.wikipedia.org/wiki/Fermat's_little_theorem</a:t>
            </a:r>
          </a:p>
          <a:p>
            <a:pPr algn="ctr" defTabSz="546100">
              <a:defRPr sz="3200">
                <a:solidFill>
                  <a:srgbClr val="FFFB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http://sergematovic.tripod.com/rsa1.html</a:t>
            </a:r>
          </a:p>
        </p:txBody>
      </p:sp>
      <p:pic>
        <p:nvPicPr>
          <p:cNvPr id="594" name="Untitled.png" descr="Untitl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07800" y="863600"/>
            <a:ext cx="4114800" cy="300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15900" y="4229100"/>
            <a:ext cx="2794000" cy="373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roup 468"/>
          <p:cNvGrpSpPr/>
          <p:nvPr/>
        </p:nvGrpSpPr>
        <p:grpSpPr>
          <a:xfrm>
            <a:off x="5892799" y="850900"/>
            <a:ext cx="4203704" cy="3180802"/>
            <a:chOff x="0" y="0"/>
            <a:chExt cx="4203702" cy="3180801"/>
          </a:xfrm>
        </p:grpSpPr>
        <p:pic>
          <p:nvPicPr>
            <p:cNvPr id="597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203704" cy="318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8" name="Shape 467"/>
            <p:cNvSpPr txBox="1"/>
            <p:nvPr/>
          </p:nvSpPr>
          <p:spPr>
            <a:xfrm>
              <a:off x="622300" y="1016000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</p:grpSp>
      <p:grpSp>
        <p:nvGrpSpPr>
          <p:cNvPr id="602" name="Shape 469"/>
          <p:cNvGrpSpPr/>
          <p:nvPr/>
        </p:nvGrpSpPr>
        <p:grpSpPr>
          <a:xfrm>
            <a:off x="977900" y="1981200"/>
            <a:ext cx="3175000" cy="1651000"/>
            <a:chOff x="0" y="0"/>
            <a:chExt cx="3175000" cy="1651000"/>
          </a:xfrm>
        </p:grpSpPr>
        <p:sp>
          <p:nvSpPr>
            <p:cNvPr id="600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01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"Visa928"</a:t>
              </a:r>
            </a:p>
          </p:txBody>
        </p:sp>
      </p:grpSp>
      <p:sp>
        <p:nvSpPr>
          <p:cNvPr id="603" name="Shape 470"/>
          <p:cNvSpPr txBox="1"/>
          <p:nvPr/>
        </p:nvSpPr>
        <p:spPr>
          <a:xfrm>
            <a:off x="2165460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604" name="Shape 471"/>
          <p:cNvSpPr txBox="1"/>
          <p:nvPr/>
        </p:nvSpPr>
        <p:spPr>
          <a:xfrm>
            <a:off x="12644610" y="558800"/>
            <a:ext cx="254362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Amazon.com</a:t>
            </a:r>
          </a:p>
        </p:txBody>
      </p:sp>
      <p:sp>
        <p:nvSpPr>
          <p:cNvPr id="605" name="TextBox 1"/>
          <p:cNvSpPr txBox="1"/>
          <p:nvPr/>
        </p:nvSpPr>
        <p:spPr>
          <a:xfrm>
            <a:off x="4152900" y="435729"/>
            <a:ext cx="8852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https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 475"/>
          <p:cNvGrpSpPr/>
          <p:nvPr/>
        </p:nvGrpSpPr>
        <p:grpSpPr>
          <a:xfrm>
            <a:off x="5892799" y="850900"/>
            <a:ext cx="4203704" cy="3180802"/>
            <a:chOff x="0" y="0"/>
            <a:chExt cx="4203702" cy="3180801"/>
          </a:xfrm>
        </p:grpSpPr>
        <p:pic>
          <p:nvPicPr>
            <p:cNvPr id="607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4203704" cy="318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8" name="Shape 474"/>
            <p:cNvSpPr txBox="1"/>
            <p:nvPr/>
          </p:nvSpPr>
          <p:spPr>
            <a:xfrm>
              <a:off x="622300" y="1016000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</p:grpSp>
      <p:grpSp>
        <p:nvGrpSpPr>
          <p:cNvPr id="612" name="Shape 476"/>
          <p:cNvGrpSpPr/>
          <p:nvPr/>
        </p:nvGrpSpPr>
        <p:grpSpPr>
          <a:xfrm>
            <a:off x="977900" y="1981200"/>
            <a:ext cx="3175000" cy="1651000"/>
            <a:chOff x="0" y="0"/>
            <a:chExt cx="3175000" cy="1651000"/>
          </a:xfrm>
        </p:grpSpPr>
        <p:sp>
          <p:nvSpPr>
            <p:cNvPr id="610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1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"Visa928"</a:t>
              </a:r>
            </a:p>
          </p:txBody>
        </p:sp>
      </p:grpSp>
      <p:sp>
        <p:nvSpPr>
          <p:cNvPr id="613" name="Shape 477"/>
          <p:cNvSpPr/>
          <p:nvPr/>
        </p:nvSpPr>
        <p:spPr>
          <a:xfrm>
            <a:off x="10337800" y="3378199"/>
            <a:ext cx="22098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Public Key</a:t>
            </a:r>
          </a:p>
        </p:txBody>
      </p:sp>
      <p:sp>
        <p:nvSpPr>
          <p:cNvPr id="614" name="Shape 478"/>
          <p:cNvSpPr/>
          <p:nvPr/>
        </p:nvSpPr>
        <p:spPr>
          <a:xfrm>
            <a:off x="10433309" y="4305299"/>
            <a:ext cx="21053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Private Key</a:t>
            </a:r>
          </a:p>
        </p:txBody>
      </p:sp>
      <p:sp>
        <p:nvSpPr>
          <p:cNvPr id="615" name="Shape 479"/>
          <p:cNvSpPr txBox="1"/>
          <p:nvPr/>
        </p:nvSpPr>
        <p:spPr>
          <a:xfrm>
            <a:off x="2165460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616" name="Shape 480"/>
          <p:cNvSpPr txBox="1"/>
          <p:nvPr/>
        </p:nvSpPr>
        <p:spPr>
          <a:xfrm>
            <a:off x="12644610" y="558800"/>
            <a:ext cx="254362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Amazon.com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Shape 482"/>
          <p:cNvGrpSpPr/>
          <p:nvPr/>
        </p:nvGrpSpPr>
        <p:grpSpPr>
          <a:xfrm>
            <a:off x="977900" y="1981200"/>
            <a:ext cx="3175000" cy="1651000"/>
            <a:chOff x="0" y="0"/>
            <a:chExt cx="3175000" cy="1651000"/>
          </a:xfrm>
        </p:grpSpPr>
        <p:sp>
          <p:nvSpPr>
            <p:cNvPr id="618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19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"Visa928"</a:t>
              </a:r>
            </a:p>
          </p:txBody>
        </p:sp>
      </p:grpSp>
      <p:grpSp>
        <p:nvGrpSpPr>
          <p:cNvPr id="623" name="Group 485"/>
          <p:cNvGrpSpPr/>
          <p:nvPr/>
        </p:nvGrpSpPr>
        <p:grpSpPr>
          <a:xfrm>
            <a:off x="665025" y="3962400"/>
            <a:ext cx="2548078" cy="2095501"/>
            <a:chOff x="0" y="0"/>
            <a:chExt cx="2548076" cy="2095500"/>
          </a:xfrm>
        </p:grpSpPr>
        <p:sp>
          <p:nvSpPr>
            <p:cNvPr id="621" name="Shape 483"/>
            <p:cNvSpPr/>
            <p:nvPr/>
          </p:nvSpPr>
          <p:spPr>
            <a:xfrm rot="5400000">
              <a:off x="865324" y="412749"/>
              <a:ext cx="2095502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2" name="Shape 484"/>
            <p:cNvSpPr txBox="1"/>
            <p:nvPr/>
          </p:nvSpPr>
          <p:spPr>
            <a:xfrm>
              <a:off x="0" y="482600"/>
              <a:ext cx="15475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</a:defRPr>
              </a:lvl1pPr>
            </a:lstStyle>
            <a:p>
              <a:pPr/>
              <a:r>
                <a:t>Encrypt</a:t>
              </a:r>
            </a:p>
          </p:txBody>
        </p:sp>
      </p:grpSp>
      <p:grpSp>
        <p:nvGrpSpPr>
          <p:cNvPr id="634" name="Group 492"/>
          <p:cNvGrpSpPr/>
          <p:nvPr/>
        </p:nvGrpSpPr>
        <p:grpSpPr>
          <a:xfrm>
            <a:off x="977899" y="5626184"/>
            <a:ext cx="14579601" cy="3180803"/>
            <a:chOff x="0" y="0"/>
            <a:chExt cx="14579600" cy="3180802"/>
          </a:xfrm>
        </p:grpSpPr>
        <p:sp>
          <p:nvSpPr>
            <p:cNvPr id="624" name="Shape 486"/>
            <p:cNvSpPr/>
            <p:nvPr/>
          </p:nvSpPr>
          <p:spPr>
            <a:xfrm>
              <a:off x="3670300" y="952415"/>
              <a:ext cx="1270000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5" name="Shape 487"/>
            <p:cNvSpPr/>
            <p:nvPr/>
          </p:nvSpPr>
          <p:spPr>
            <a:xfrm>
              <a:off x="9372600" y="952415"/>
              <a:ext cx="1270000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626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54600" y="-1"/>
              <a:ext cx="4203702" cy="31808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7" name="Shape 489"/>
            <p:cNvSpPr txBox="1"/>
            <p:nvPr/>
          </p:nvSpPr>
          <p:spPr>
            <a:xfrm>
              <a:off x="5675410" y="1009565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  <p:grpSp>
          <p:nvGrpSpPr>
            <p:cNvPr id="630" name="Shape 490"/>
            <p:cNvGrpSpPr/>
            <p:nvPr/>
          </p:nvGrpSpPr>
          <p:grpSpPr>
            <a:xfrm>
              <a:off x="-1" y="749215"/>
              <a:ext cx="3175001" cy="1651003"/>
              <a:chOff x="0" y="0"/>
              <a:chExt cx="3175000" cy="1651001"/>
            </a:xfrm>
          </p:grpSpPr>
          <p:sp>
            <p:nvSpPr>
              <p:cNvPr id="628" name="Rectangle"/>
              <p:cNvSpPr/>
              <p:nvPr/>
            </p:nvSpPr>
            <p:spPr>
              <a:xfrm>
                <a:off x="0" y="0"/>
                <a:ext cx="3175000" cy="1651002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29" name="CipherText:…"/>
              <p:cNvSpPr txBox="1"/>
              <p:nvPr/>
            </p:nvSpPr>
            <p:spPr>
              <a:xfrm>
                <a:off x="31750" y="139700"/>
                <a:ext cx="3111500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CipherText: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"ablghyuip"</a:t>
                </a:r>
              </a:p>
            </p:txBody>
          </p:sp>
        </p:grpSp>
        <p:grpSp>
          <p:nvGrpSpPr>
            <p:cNvPr id="633" name="Shape 491"/>
            <p:cNvGrpSpPr/>
            <p:nvPr/>
          </p:nvGrpSpPr>
          <p:grpSpPr>
            <a:xfrm>
              <a:off x="11404600" y="749215"/>
              <a:ext cx="3175000" cy="1651003"/>
              <a:chOff x="0" y="0"/>
              <a:chExt cx="3175000" cy="1651001"/>
            </a:xfrm>
          </p:grpSpPr>
          <p:sp>
            <p:nvSpPr>
              <p:cNvPr id="631" name="Rectangle"/>
              <p:cNvSpPr/>
              <p:nvPr/>
            </p:nvSpPr>
            <p:spPr>
              <a:xfrm>
                <a:off x="0" y="0"/>
                <a:ext cx="3175000" cy="1651002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32" name="CipherText:…"/>
              <p:cNvSpPr txBox="1"/>
              <p:nvPr/>
            </p:nvSpPr>
            <p:spPr>
              <a:xfrm>
                <a:off x="31750" y="139700"/>
                <a:ext cx="3111500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CipherText: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"ablghyuip"</a:t>
                </a:r>
              </a:p>
            </p:txBody>
          </p:sp>
        </p:grpSp>
      </p:grpSp>
      <p:grpSp>
        <p:nvGrpSpPr>
          <p:cNvPr id="640" name="Group 496"/>
          <p:cNvGrpSpPr/>
          <p:nvPr/>
        </p:nvGrpSpPr>
        <p:grpSpPr>
          <a:xfrm>
            <a:off x="11885648" y="1981200"/>
            <a:ext cx="3608354" cy="4076701"/>
            <a:chOff x="0" y="0"/>
            <a:chExt cx="3608352" cy="4076700"/>
          </a:xfrm>
        </p:grpSpPr>
        <p:grpSp>
          <p:nvGrpSpPr>
            <p:cNvPr id="637" name="Shape 493"/>
            <p:cNvGrpSpPr/>
            <p:nvPr/>
          </p:nvGrpSpPr>
          <p:grpSpPr>
            <a:xfrm>
              <a:off x="433350" y="-1"/>
              <a:ext cx="3175003" cy="1651001"/>
              <a:chOff x="0" y="0"/>
              <a:chExt cx="3175002" cy="1651000"/>
            </a:xfrm>
          </p:grpSpPr>
          <p:sp>
            <p:nvSpPr>
              <p:cNvPr id="635" name="Rectangle"/>
              <p:cNvSpPr/>
              <p:nvPr/>
            </p:nvSpPr>
            <p:spPr>
              <a:xfrm>
                <a:off x="-1" y="0"/>
                <a:ext cx="3175004" cy="1651000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36" name="Plaintext:…"/>
              <p:cNvSpPr txBox="1"/>
              <p:nvPr/>
            </p:nvSpPr>
            <p:spPr>
              <a:xfrm>
                <a:off x="31749" y="139699"/>
                <a:ext cx="3111504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Plaintext: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"Visa928"</a:t>
                </a:r>
              </a:p>
            </p:txBody>
          </p:sp>
        </p:grpSp>
        <p:sp>
          <p:nvSpPr>
            <p:cNvPr id="638" name="Shape 494"/>
            <p:cNvSpPr/>
            <p:nvPr/>
          </p:nvSpPr>
          <p:spPr>
            <a:xfrm rot="16200000">
              <a:off x="1011200" y="2393949"/>
              <a:ext cx="2095502" cy="1270002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9" name="Shape 495"/>
            <p:cNvSpPr txBox="1"/>
            <p:nvPr/>
          </p:nvSpPr>
          <p:spPr>
            <a:xfrm>
              <a:off x="0" y="2921000"/>
              <a:ext cx="1652216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</a:defRPr>
              </a:lvl1pPr>
            </a:lstStyle>
            <a:p>
              <a:pPr/>
              <a:r>
                <a:t>Decrypt</a:t>
              </a:r>
            </a:p>
          </p:txBody>
        </p:sp>
      </p:grpSp>
      <p:grpSp>
        <p:nvGrpSpPr>
          <p:cNvPr id="643" name="Group 499"/>
          <p:cNvGrpSpPr/>
          <p:nvPr/>
        </p:nvGrpSpPr>
        <p:grpSpPr>
          <a:xfrm>
            <a:off x="5892799" y="850900"/>
            <a:ext cx="4203704" cy="3180802"/>
            <a:chOff x="0" y="0"/>
            <a:chExt cx="4203702" cy="3180801"/>
          </a:xfrm>
        </p:grpSpPr>
        <p:pic>
          <p:nvPicPr>
            <p:cNvPr id="641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203704" cy="318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2" name="Shape 498"/>
            <p:cNvSpPr txBox="1"/>
            <p:nvPr/>
          </p:nvSpPr>
          <p:spPr>
            <a:xfrm>
              <a:off x="622300" y="1016000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</p:grpSp>
      <p:sp>
        <p:nvSpPr>
          <p:cNvPr id="644" name="Shape 500"/>
          <p:cNvSpPr/>
          <p:nvPr/>
        </p:nvSpPr>
        <p:spPr>
          <a:xfrm>
            <a:off x="3054410" y="4489449"/>
            <a:ext cx="2209802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Public Key</a:t>
            </a:r>
          </a:p>
        </p:txBody>
      </p:sp>
      <p:sp>
        <p:nvSpPr>
          <p:cNvPr id="645" name="Shape 501"/>
          <p:cNvSpPr/>
          <p:nvPr/>
        </p:nvSpPr>
        <p:spPr>
          <a:xfrm>
            <a:off x="10433309" y="4305299"/>
            <a:ext cx="21053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Private Key</a:t>
            </a:r>
          </a:p>
        </p:txBody>
      </p:sp>
      <p:sp>
        <p:nvSpPr>
          <p:cNvPr id="646" name="Shape 502"/>
          <p:cNvSpPr txBox="1"/>
          <p:nvPr/>
        </p:nvSpPr>
        <p:spPr>
          <a:xfrm>
            <a:off x="2165460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647" name="Shape 503"/>
          <p:cNvSpPr txBox="1"/>
          <p:nvPr/>
        </p:nvSpPr>
        <p:spPr>
          <a:xfrm>
            <a:off x="12644610" y="558800"/>
            <a:ext cx="254362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Amazon.com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4" grpId="2"/>
      <p:bldP build="whole" bldLvl="1" animBg="1" rev="0" advAuto="0" spid="640" grpId="3"/>
      <p:bldP build="whole" bldLvl="1" animBg="1" rev="0" advAuto="0" spid="62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Shape 505"/>
          <p:cNvGrpSpPr/>
          <p:nvPr/>
        </p:nvGrpSpPr>
        <p:grpSpPr>
          <a:xfrm>
            <a:off x="977900" y="1981200"/>
            <a:ext cx="3175000" cy="1651000"/>
            <a:chOff x="0" y="0"/>
            <a:chExt cx="3175000" cy="1651000"/>
          </a:xfrm>
        </p:grpSpPr>
        <p:sp>
          <p:nvSpPr>
            <p:cNvPr id="649" name="Rectangle"/>
            <p:cNvSpPr/>
            <p:nvPr/>
          </p:nvSpPr>
          <p:spPr>
            <a:xfrm>
              <a:off x="0" y="0"/>
              <a:ext cx="3175000" cy="1651000"/>
            </a:xfrm>
            <a:prstGeom prst="rect">
              <a:avLst/>
            </a:prstGeom>
            <a:noFill/>
            <a:ln w="635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50" name="Plaintext:…"/>
            <p:cNvSpPr txBox="1"/>
            <p:nvPr/>
          </p:nvSpPr>
          <p:spPr>
            <a:xfrm>
              <a:off x="31750" y="139699"/>
              <a:ext cx="311150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Plaintext: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47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"Visa928"</a:t>
              </a:r>
            </a:p>
          </p:txBody>
        </p:sp>
      </p:grpSp>
      <p:grpSp>
        <p:nvGrpSpPr>
          <p:cNvPr id="654" name="Group 508"/>
          <p:cNvGrpSpPr/>
          <p:nvPr/>
        </p:nvGrpSpPr>
        <p:grpSpPr>
          <a:xfrm>
            <a:off x="665025" y="3962400"/>
            <a:ext cx="2548078" cy="2095501"/>
            <a:chOff x="0" y="0"/>
            <a:chExt cx="2548076" cy="2095500"/>
          </a:xfrm>
        </p:grpSpPr>
        <p:sp>
          <p:nvSpPr>
            <p:cNvPr id="652" name="Shape 506"/>
            <p:cNvSpPr/>
            <p:nvPr/>
          </p:nvSpPr>
          <p:spPr>
            <a:xfrm rot="5400000">
              <a:off x="865324" y="412749"/>
              <a:ext cx="2095502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3" name="Shape 507"/>
            <p:cNvSpPr txBox="1"/>
            <p:nvPr/>
          </p:nvSpPr>
          <p:spPr>
            <a:xfrm>
              <a:off x="0" y="482600"/>
              <a:ext cx="1547515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</a:defRPr>
              </a:lvl1pPr>
            </a:lstStyle>
            <a:p>
              <a:pPr/>
              <a:r>
                <a:t>Encrypt</a:t>
              </a:r>
            </a:p>
          </p:txBody>
        </p:sp>
      </p:grpSp>
      <p:grpSp>
        <p:nvGrpSpPr>
          <p:cNvPr id="665" name="Group 515"/>
          <p:cNvGrpSpPr/>
          <p:nvPr/>
        </p:nvGrpSpPr>
        <p:grpSpPr>
          <a:xfrm>
            <a:off x="977899" y="5626184"/>
            <a:ext cx="14579601" cy="3180803"/>
            <a:chOff x="0" y="0"/>
            <a:chExt cx="14579600" cy="3180802"/>
          </a:xfrm>
        </p:grpSpPr>
        <p:sp>
          <p:nvSpPr>
            <p:cNvPr id="655" name="Shape 509"/>
            <p:cNvSpPr/>
            <p:nvPr/>
          </p:nvSpPr>
          <p:spPr>
            <a:xfrm>
              <a:off x="3670300" y="952415"/>
              <a:ext cx="1270000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6" name="Shape 510"/>
            <p:cNvSpPr/>
            <p:nvPr/>
          </p:nvSpPr>
          <p:spPr>
            <a:xfrm>
              <a:off x="9372600" y="952415"/>
              <a:ext cx="1270000" cy="1270003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657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54600" y="-1"/>
              <a:ext cx="4203702" cy="31808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8" name="Shape 512"/>
            <p:cNvSpPr txBox="1"/>
            <p:nvPr/>
          </p:nvSpPr>
          <p:spPr>
            <a:xfrm>
              <a:off x="5675410" y="1009565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  <p:grpSp>
          <p:nvGrpSpPr>
            <p:cNvPr id="661" name="Shape 513"/>
            <p:cNvGrpSpPr/>
            <p:nvPr/>
          </p:nvGrpSpPr>
          <p:grpSpPr>
            <a:xfrm>
              <a:off x="-1" y="749215"/>
              <a:ext cx="3175001" cy="1651003"/>
              <a:chOff x="0" y="0"/>
              <a:chExt cx="3175000" cy="1651001"/>
            </a:xfrm>
          </p:grpSpPr>
          <p:sp>
            <p:nvSpPr>
              <p:cNvPr id="659" name="Rectangle"/>
              <p:cNvSpPr/>
              <p:nvPr/>
            </p:nvSpPr>
            <p:spPr>
              <a:xfrm>
                <a:off x="0" y="0"/>
                <a:ext cx="3175000" cy="1651002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60" name="CipherText:…"/>
              <p:cNvSpPr txBox="1"/>
              <p:nvPr/>
            </p:nvSpPr>
            <p:spPr>
              <a:xfrm>
                <a:off x="31750" y="139700"/>
                <a:ext cx="3111500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CipherText: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"ablghyuip"</a:t>
                </a:r>
              </a:p>
            </p:txBody>
          </p:sp>
        </p:grpSp>
        <p:grpSp>
          <p:nvGrpSpPr>
            <p:cNvPr id="664" name="Shape 514"/>
            <p:cNvGrpSpPr/>
            <p:nvPr/>
          </p:nvGrpSpPr>
          <p:grpSpPr>
            <a:xfrm>
              <a:off x="11404600" y="749215"/>
              <a:ext cx="3175000" cy="1651003"/>
              <a:chOff x="0" y="0"/>
              <a:chExt cx="3175000" cy="1651001"/>
            </a:xfrm>
          </p:grpSpPr>
          <p:sp>
            <p:nvSpPr>
              <p:cNvPr id="662" name="Rectangle"/>
              <p:cNvSpPr/>
              <p:nvPr/>
            </p:nvSpPr>
            <p:spPr>
              <a:xfrm>
                <a:off x="0" y="0"/>
                <a:ext cx="3175000" cy="1651002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63" name="CipherText:…"/>
              <p:cNvSpPr txBox="1"/>
              <p:nvPr/>
            </p:nvSpPr>
            <p:spPr>
              <a:xfrm>
                <a:off x="31750" y="139700"/>
                <a:ext cx="3111500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CipherText: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"ablghyuip"</a:t>
                </a:r>
              </a:p>
            </p:txBody>
          </p:sp>
        </p:grpSp>
      </p:grpSp>
      <p:grpSp>
        <p:nvGrpSpPr>
          <p:cNvPr id="671" name="Group 519"/>
          <p:cNvGrpSpPr/>
          <p:nvPr/>
        </p:nvGrpSpPr>
        <p:grpSpPr>
          <a:xfrm>
            <a:off x="11885648" y="1981200"/>
            <a:ext cx="3608354" cy="4076701"/>
            <a:chOff x="0" y="0"/>
            <a:chExt cx="3608352" cy="4076700"/>
          </a:xfrm>
        </p:grpSpPr>
        <p:grpSp>
          <p:nvGrpSpPr>
            <p:cNvPr id="668" name="Shape 516"/>
            <p:cNvGrpSpPr/>
            <p:nvPr/>
          </p:nvGrpSpPr>
          <p:grpSpPr>
            <a:xfrm>
              <a:off x="433350" y="-1"/>
              <a:ext cx="3175003" cy="1651001"/>
              <a:chOff x="0" y="0"/>
              <a:chExt cx="3175002" cy="1651000"/>
            </a:xfrm>
          </p:grpSpPr>
          <p:sp>
            <p:nvSpPr>
              <p:cNvPr id="666" name="Rectangle"/>
              <p:cNvSpPr/>
              <p:nvPr/>
            </p:nvSpPr>
            <p:spPr>
              <a:xfrm>
                <a:off x="-1" y="0"/>
                <a:ext cx="3175004" cy="1651000"/>
              </a:xfrm>
              <a:prstGeom prst="rect">
                <a:avLst/>
              </a:prstGeom>
              <a:noFill/>
              <a:ln w="63500" cap="flat">
                <a:solidFill>
                  <a:srgbClr val="FF40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46100">
                  <a:defRPr sz="18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667" name="Plaintext:…"/>
              <p:cNvSpPr txBox="1"/>
              <p:nvPr/>
            </p:nvSpPr>
            <p:spPr>
              <a:xfrm>
                <a:off x="31749" y="139699"/>
                <a:ext cx="3111504" cy="1371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Plaintext:</a:t>
                </a:r>
                <a:endParaRPr sz="1800">
                  <a:latin typeface="+mn-lt"/>
                  <a:ea typeface="+mn-ea"/>
                  <a:cs typeface="+mn-cs"/>
                  <a:sym typeface="Helvetica"/>
                </a:endParaRPr>
              </a:p>
              <a:p>
                <a:pPr algn="ctr" defTabSz="546100">
                  <a:defRPr sz="47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t>"Visa928"</a:t>
                </a:r>
              </a:p>
            </p:txBody>
          </p:sp>
        </p:grpSp>
        <p:sp>
          <p:nvSpPr>
            <p:cNvPr id="669" name="Shape 517"/>
            <p:cNvSpPr/>
            <p:nvPr/>
          </p:nvSpPr>
          <p:spPr>
            <a:xfrm rot="16200000">
              <a:off x="1011200" y="2393949"/>
              <a:ext cx="2095502" cy="1270002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0" name="Shape 518"/>
            <p:cNvSpPr txBox="1"/>
            <p:nvPr/>
          </p:nvSpPr>
          <p:spPr>
            <a:xfrm>
              <a:off x="0" y="2921000"/>
              <a:ext cx="1652216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00FDFF"/>
                  </a:solidFill>
                </a:defRPr>
              </a:lvl1pPr>
            </a:lstStyle>
            <a:p>
              <a:pPr/>
              <a:r>
                <a:t>Decrypt</a:t>
              </a:r>
            </a:p>
          </p:txBody>
        </p:sp>
      </p:grpSp>
      <p:grpSp>
        <p:nvGrpSpPr>
          <p:cNvPr id="674" name="Group 522"/>
          <p:cNvGrpSpPr/>
          <p:nvPr/>
        </p:nvGrpSpPr>
        <p:grpSpPr>
          <a:xfrm>
            <a:off x="5892799" y="850900"/>
            <a:ext cx="4203704" cy="3180802"/>
            <a:chOff x="0" y="0"/>
            <a:chExt cx="4203702" cy="3180801"/>
          </a:xfrm>
        </p:grpSpPr>
        <p:pic>
          <p:nvPicPr>
            <p:cNvPr id="672" name="1194983899606690431network_could_nicolas_cl_.svg.med.png" descr="1194983899606690431network_could_nicolas_cl_.svg.m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203704" cy="3180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Shape 521"/>
            <p:cNvSpPr txBox="1"/>
            <p:nvPr/>
          </p:nvSpPr>
          <p:spPr>
            <a:xfrm>
              <a:off x="622300" y="1016000"/>
              <a:ext cx="3238502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46100">
                <a:defRPr sz="3600">
                  <a:solidFill>
                    <a:srgbClr val="FF2600"/>
                  </a:solidFill>
                </a:defRPr>
              </a:lvl1pPr>
            </a:lstStyle>
            <a:p>
              <a:pPr/>
              <a:r>
                <a:t>Message Might be Intercepted</a:t>
              </a:r>
            </a:p>
          </p:txBody>
        </p:sp>
      </p:grpSp>
      <p:sp>
        <p:nvSpPr>
          <p:cNvPr id="675" name="Shape 523"/>
          <p:cNvSpPr/>
          <p:nvPr/>
        </p:nvSpPr>
        <p:spPr>
          <a:xfrm>
            <a:off x="10433309" y="4305299"/>
            <a:ext cx="21053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Private Key</a:t>
            </a:r>
          </a:p>
        </p:txBody>
      </p:sp>
      <p:sp>
        <p:nvSpPr>
          <p:cNvPr id="676" name="Shape 524"/>
          <p:cNvSpPr txBox="1"/>
          <p:nvPr/>
        </p:nvSpPr>
        <p:spPr>
          <a:xfrm>
            <a:off x="2165460" y="558800"/>
            <a:ext cx="8072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677" name="Shape 525"/>
          <p:cNvSpPr txBox="1"/>
          <p:nvPr/>
        </p:nvSpPr>
        <p:spPr>
          <a:xfrm>
            <a:off x="12644610" y="558800"/>
            <a:ext cx="254362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Amazon.com</a:t>
            </a:r>
          </a:p>
        </p:txBody>
      </p:sp>
      <p:sp>
        <p:nvSpPr>
          <p:cNvPr id="678" name="Shape 526"/>
          <p:cNvSpPr/>
          <p:nvPr/>
        </p:nvSpPr>
        <p:spPr>
          <a:xfrm>
            <a:off x="3054410" y="4489449"/>
            <a:ext cx="2209802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Public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90"/>
          <p:cNvSpPr txBox="1"/>
          <p:nvPr/>
        </p:nvSpPr>
        <p:spPr>
          <a:xfrm>
            <a:off x="393700" y="952500"/>
            <a:ext cx="8990410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http://en.wikipedia.org/wiki/Colossus_computer</a:t>
            </a:r>
          </a:p>
        </p:txBody>
      </p:sp>
      <p:pic>
        <p:nvPicPr>
          <p:cNvPr id="167" name="Colossus.png" descr="Coloss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2095500"/>
            <a:ext cx="7481873" cy="495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ColossusRebuild_11.png" descr="ColossusRebuild_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5388" y="2260600"/>
            <a:ext cx="5524713" cy="5461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93"/>
          <p:cNvSpPr txBox="1"/>
          <p:nvPr/>
        </p:nvSpPr>
        <p:spPr>
          <a:xfrm>
            <a:off x="8267700" y="8128000"/>
            <a:ext cx="709441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http://en.wikipedia.org/wiki/Tony_Sale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528"/>
          <p:cNvSpPr txBox="1"/>
          <p:nvPr>
            <p:ph type="ctrTitle"/>
          </p:nvPr>
        </p:nvSpPr>
        <p:spPr>
          <a:xfrm>
            <a:off x="1155700" y="1536700"/>
            <a:ext cx="13931900" cy="4216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Certificate Authorities</a:t>
            </a:r>
            <a:endParaRPr sz="1800">
              <a:solidFill>
                <a:srgbClr val="000000"/>
              </a:solidFill>
            </a:endParaRPr>
          </a:p>
          <a:p>
            <a:pPr>
              <a:defRPr>
                <a:solidFill>
                  <a:srgbClr val="00F900"/>
                </a:solidFill>
              </a:defRPr>
            </a:pPr>
            <a:r>
              <a:t>Integrity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Snapshot 2008-10-07 11-44-48.jpg" descr="Snapshot 2008-10-07 11-44-4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368300"/>
            <a:ext cx="13106400" cy="8261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6200" y="190500"/>
            <a:ext cx="13360400" cy="92202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532"/>
          <p:cNvSpPr/>
          <p:nvPr/>
        </p:nvSpPr>
        <p:spPr>
          <a:xfrm flipH="1">
            <a:off x="11112500" y="40386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5" name="Shape 533"/>
          <p:cNvSpPr/>
          <p:nvPr/>
        </p:nvSpPr>
        <p:spPr>
          <a:xfrm>
            <a:off x="2222500" y="1651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Untitled 2 copy.png" descr="Untitled 2 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685800"/>
            <a:ext cx="11671300" cy="775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Untitled4.png" descr="Untitled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700" y="-2646"/>
            <a:ext cx="12420601" cy="9387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5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Public-Key Issues</a:t>
            </a:r>
          </a:p>
        </p:txBody>
      </p:sp>
      <p:sp>
        <p:nvSpPr>
          <p:cNvPr id="692" name="Shape 54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Public-key cryptosystems have the problem of securely associating a public key with an individual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I am about to type in my credit card and send it - am I being Phished?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The remote server sent me a public key.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Should I use it? Is this really Amazon's public key?</a:t>
            </a:r>
          </a:p>
        </p:txBody>
      </p:sp>
      <p:sp>
        <p:nvSpPr>
          <p:cNvPr id="693" name="Shape 541"/>
          <p:cNvSpPr txBox="1"/>
          <p:nvPr/>
        </p:nvSpPr>
        <p:spPr>
          <a:xfrm>
            <a:off x="5405613" y="8413750"/>
            <a:ext cx="544296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2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http://en.wikipedia.org/wiki/Phishing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54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Digital Certificates</a:t>
            </a:r>
          </a:p>
        </p:txBody>
      </p:sp>
      <p:sp>
        <p:nvSpPr>
          <p:cNvPr id="696" name="Shape 544"/>
          <p:cNvSpPr txBox="1"/>
          <p:nvPr/>
        </p:nvSpPr>
        <p:spPr>
          <a:xfrm>
            <a:off x="3474132" y="8369300"/>
            <a:ext cx="92951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http://en.wikipedia.org/wiki/Public_key_certificate</a:t>
            </a:r>
          </a:p>
        </p:txBody>
      </p:sp>
      <p:sp>
        <p:nvSpPr>
          <p:cNvPr id="697" name="Shape 545"/>
          <p:cNvSpPr txBox="1"/>
          <p:nvPr/>
        </p:nvSpPr>
        <p:spPr>
          <a:xfrm>
            <a:off x="2804033" y="3105150"/>
            <a:ext cx="10642601" cy="401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3800">
                <a:solidFill>
                  <a:srgbClr val="FFFFFF"/>
                </a:solidFill>
              </a:defRPr>
            </a:pPr>
            <a:r>
              <a:t>In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cryptography</a:t>
            </a:r>
            <a:r>
              <a:t>, a </a:t>
            </a:r>
            <a:r>
              <a:rPr>
                <a:solidFill>
                  <a:srgbClr val="00F900"/>
                </a:solidFill>
              </a:rPr>
              <a:t>public key certificate</a:t>
            </a:r>
            <a:r>
              <a:t> (also known as a digital certificate or identity certificate) is an </a:t>
            </a:r>
            <a:r>
              <a:rPr>
                <a:solidFill>
                  <a:srgbClr val="FF40FF"/>
                </a:solidFill>
              </a:rPr>
              <a:t>electronic document</a:t>
            </a:r>
            <a:r>
              <a:t> which uses a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digital signature</a:t>
            </a:r>
            <a:r>
              <a:t> to bind a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public key</a:t>
            </a:r>
            <a:r>
              <a:t> with an identity — information such as the name of a person or an organization, their address, and so forth. </a:t>
            </a:r>
            <a:r>
              <a:rPr>
                <a:solidFill>
                  <a:srgbClr val="00FDFF"/>
                </a:solidFill>
              </a:rPr>
              <a:t>The certificate can be used to verify that a public key belongs to an individual.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54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Certificate Authority (CA)</a:t>
            </a:r>
          </a:p>
        </p:txBody>
      </p:sp>
      <p:sp>
        <p:nvSpPr>
          <p:cNvPr id="700" name="Shape 548"/>
          <p:cNvSpPr txBox="1"/>
          <p:nvPr/>
        </p:nvSpPr>
        <p:spPr>
          <a:xfrm>
            <a:off x="3753532" y="8369300"/>
            <a:ext cx="914824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http://en.wikipedia.org/wiki/Certificate_authority</a:t>
            </a:r>
          </a:p>
        </p:txBody>
      </p:sp>
      <p:sp>
        <p:nvSpPr>
          <p:cNvPr id="701" name="Shape 549"/>
          <p:cNvSpPr txBox="1"/>
          <p:nvPr/>
        </p:nvSpPr>
        <p:spPr>
          <a:xfrm>
            <a:off x="32074408" y="4254500"/>
            <a:ext cx="92176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02" name="Shape 550"/>
          <p:cNvSpPr txBox="1"/>
          <p:nvPr/>
        </p:nvSpPr>
        <p:spPr>
          <a:xfrm>
            <a:off x="2931033" y="2952750"/>
            <a:ext cx="10375901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A certificate authority is an entity that issues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digital certificates</a:t>
            </a:r>
            <a:r>
              <a:t>. The digital certificate certifies the ownership of a public key by the named subject of the certificate.   A CA is a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trusted third party</a:t>
            </a:r>
            <a:r>
              <a:t> that is trusted by both the owner of the certificate and the party relying upon the certificate.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Untitled9.png" descr="Untitled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0" y="723900"/>
            <a:ext cx="13144500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Untitled7.png" descr="Untitled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60400"/>
            <a:ext cx="7785100" cy="638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Untitled8.png" descr="Untitled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9800" y="3860800"/>
            <a:ext cx="8191500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556"/>
          <p:cNvSpPr txBox="1"/>
          <p:nvPr/>
        </p:nvSpPr>
        <p:spPr>
          <a:xfrm>
            <a:off x="9725532" y="1047750"/>
            <a:ext cx="5473702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</a:defRPr>
            </a:lvl1pPr>
          </a:lstStyle>
          <a:p>
            <a:pPr/>
            <a:r>
              <a:t>Your browser comes with certificates/public keys from some certificate authorities built in.  Like Verisign.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55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F900"/>
                </a:solidFill>
              </a:defRPr>
            </a:pPr>
            <a:r>
              <a:t>Public/Private Keys for </a:t>
            </a:r>
            <a:r>
              <a:rPr>
                <a:solidFill>
                  <a:srgbClr val="FF40FF"/>
                </a:solidFill>
              </a:rPr>
              <a:t>Signing</a:t>
            </a:r>
          </a:p>
        </p:txBody>
      </p:sp>
      <p:pic>
        <p:nvPicPr>
          <p:cNvPr id="711" name="500px-Public_key_encryption.svg.png" descr="500px-Public_key_encryptio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2425700"/>
            <a:ext cx="5664202" cy="5539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500px-Public_key_signing.svg.png" descr="500px-Public_key_signing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7000" y="2552700"/>
            <a:ext cx="5791759" cy="5270502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hape 561"/>
          <p:cNvSpPr txBox="1"/>
          <p:nvPr/>
        </p:nvSpPr>
        <p:spPr>
          <a:xfrm>
            <a:off x="3238499" y="8369300"/>
            <a:ext cx="9784036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http://en.wikipedia.org/wiki/Public-key_cryptography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G_1364.jpg" descr="IMG_136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7100" y="-838875"/>
            <a:ext cx="21120102" cy="1577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trinity-hacking-hd-cropscale-302x250.png" descr="trinity-hacking-hd-cropscale-302x2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3020" y="6952954"/>
            <a:ext cx="2120902" cy="175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trinity-nmapscreen-hd-cropscale-418x250.png" descr="trinity-nmapscreen-hd-cropscale-418x2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69900" y="6946900"/>
            <a:ext cx="2718005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98"/>
          <p:cNvSpPr txBox="1"/>
          <p:nvPr/>
        </p:nvSpPr>
        <p:spPr>
          <a:xfrm>
            <a:off x="2294632" y="7848600"/>
            <a:ext cx="530624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5DE"/>
                </a:solidFill>
              </a:defRPr>
            </a:lvl1pPr>
          </a:lstStyle>
          <a:p>
            <a:pPr/>
            <a:r>
              <a:t>http://nmap.org/movies.html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563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16" name="Shape 564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17" name="Shape 565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18" name="Shape 566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19" name="Shape 567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20" name="Shape 568"/>
          <p:cNvSpPr txBox="1"/>
          <p:nvPr/>
        </p:nvSpPr>
        <p:spPr>
          <a:xfrm>
            <a:off x="1178433" y="450850"/>
            <a:ext cx="2832101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How Amazon gets a public key signed by Verisign</a:t>
            </a:r>
          </a:p>
        </p:txBody>
      </p:sp>
      <p:sp>
        <p:nvSpPr>
          <p:cNvPr id="721" name="TextBox 1"/>
          <p:cNvSpPr txBox="1"/>
          <p:nvPr/>
        </p:nvSpPr>
        <p:spPr>
          <a:xfrm>
            <a:off x="6044367" y="8521700"/>
            <a:ext cx="40963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When you bought your laptop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580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24" name="Shape 581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25" name="Shape 582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26" name="Shape 583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27" name="Shape 584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28" name="Shape 585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sp>
        <p:nvSpPr>
          <p:cNvPr id="729" name="Shape 590"/>
          <p:cNvSpPr/>
          <p:nvPr/>
        </p:nvSpPr>
        <p:spPr>
          <a:xfrm>
            <a:off x="1308100" y="3397112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Public Key</a:t>
            </a:r>
          </a:p>
        </p:txBody>
      </p:sp>
      <p:sp>
        <p:nvSpPr>
          <p:cNvPr id="730" name="TextBox 12"/>
          <p:cNvSpPr txBox="1"/>
          <p:nvPr/>
        </p:nvSpPr>
        <p:spPr>
          <a:xfrm>
            <a:off x="6044367" y="8521700"/>
            <a:ext cx="22151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Six months ago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580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33" name="Shape 581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34" name="Shape 582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35" name="Shape 583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36" name="Shape 584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37" name="Shape 585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sp>
        <p:nvSpPr>
          <p:cNvPr id="738" name="Shape 586"/>
          <p:cNvSpPr/>
          <p:nvPr/>
        </p:nvSpPr>
        <p:spPr>
          <a:xfrm>
            <a:off x="9956627" y="1782382"/>
            <a:ext cx="4000501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Public Key</a:t>
            </a:r>
          </a:p>
        </p:txBody>
      </p:sp>
      <p:sp>
        <p:nvSpPr>
          <p:cNvPr id="739" name="Shape 590"/>
          <p:cNvSpPr/>
          <p:nvPr/>
        </p:nvSpPr>
        <p:spPr>
          <a:xfrm>
            <a:off x="1308100" y="3397112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Public Key</a:t>
            </a:r>
          </a:p>
        </p:txBody>
      </p:sp>
      <p:sp>
        <p:nvSpPr>
          <p:cNvPr id="740" name="TextBox 12"/>
          <p:cNvSpPr txBox="1"/>
          <p:nvPr/>
        </p:nvSpPr>
        <p:spPr>
          <a:xfrm>
            <a:off x="6044367" y="8521700"/>
            <a:ext cx="22151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Six months ago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580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43" name="Shape 581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44" name="Shape 582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45" name="Shape 583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46" name="Shape 584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47" name="Shape 585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grpSp>
        <p:nvGrpSpPr>
          <p:cNvPr id="751" name="Group 589"/>
          <p:cNvGrpSpPr/>
          <p:nvPr/>
        </p:nvGrpSpPr>
        <p:grpSpPr>
          <a:xfrm>
            <a:off x="9778827" y="1566481"/>
            <a:ext cx="4737101" cy="2374901"/>
            <a:chOff x="0" y="0"/>
            <a:chExt cx="4737100" cy="2374900"/>
          </a:xfrm>
        </p:grpSpPr>
        <p:sp>
          <p:nvSpPr>
            <p:cNvPr id="748" name="Shape 586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749" name="Shape 587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0" name="Shape 588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  <p:sp>
        <p:nvSpPr>
          <p:cNvPr id="752" name="Shape 590"/>
          <p:cNvSpPr/>
          <p:nvPr/>
        </p:nvSpPr>
        <p:spPr>
          <a:xfrm>
            <a:off x="1308100" y="3397112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Public Key</a:t>
            </a:r>
          </a:p>
        </p:txBody>
      </p:sp>
      <p:sp>
        <p:nvSpPr>
          <p:cNvPr id="753" name="TextBox 12"/>
          <p:cNvSpPr txBox="1"/>
          <p:nvPr/>
        </p:nvSpPr>
        <p:spPr>
          <a:xfrm>
            <a:off x="6044367" y="8521700"/>
            <a:ext cx="22151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Six months ago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592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56" name="Shape 593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57" name="Shape 594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58" name="Shape 595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59" name="Shape 596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60" name="Shape 597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grpSp>
        <p:nvGrpSpPr>
          <p:cNvPr id="764" name="Group 602"/>
          <p:cNvGrpSpPr/>
          <p:nvPr/>
        </p:nvGrpSpPr>
        <p:grpSpPr>
          <a:xfrm>
            <a:off x="1287275" y="1403350"/>
            <a:ext cx="4737101" cy="2374900"/>
            <a:chOff x="0" y="0"/>
            <a:chExt cx="4737100" cy="2374900"/>
          </a:xfrm>
        </p:grpSpPr>
        <p:sp>
          <p:nvSpPr>
            <p:cNvPr id="761" name="Shape 599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762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3" name="Shape 601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  <p:sp>
        <p:nvSpPr>
          <p:cNvPr id="765" name="TextBox 12"/>
          <p:cNvSpPr txBox="1"/>
          <p:nvPr/>
        </p:nvSpPr>
        <p:spPr>
          <a:xfrm>
            <a:off x="6044367" y="8521700"/>
            <a:ext cx="22151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Six months ago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592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68" name="Shape 593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69" name="Shape 594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70" name="Shape 595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71" name="Shape 596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72" name="Shape 597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grpSp>
        <p:nvGrpSpPr>
          <p:cNvPr id="776" name="Group 602"/>
          <p:cNvGrpSpPr/>
          <p:nvPr/>
        </p:nvGrpSpPr>
        <p:grpSpPr>
          <a:xfrm>
            <a:off x="1287275" y="1403350"/>
            <a:ext cx="4737101" cy="2374900"/>
            <a:chOff x="0" y="0"/>
            <a:chExt cx="4737100" cy="2374900"/>
          </a:xfrm>
        </p:grpSpPr>
        <p:sp>
          <p:nvSpPr>
            <p:cNvPr id="773" name="Shape 599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774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Shape 601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  <p:sp>
        <p:nvSpPr>
          <p:cNvPr id="777" name="TextBox 12"/>
          <p:cNvSpPr txBox="1"/>
          <p:nvPr/>
        </p:nvSpPr>
        <p:spPr>
          <a:xfrm>
            <a:off x="6044367" y="8521700"/>
            <a:ext cx="25032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Five seconds ago</a:t>
            </a:r>
          </a:p>
        </p:txBody>
      </p:sp>
      <p:sp>
        <p:nvSpPr>
          <p:cNvPr id="778" name="Shape 610"/>
          <p:cNvSpPr/>
          <p:nvPr/>
        </p:nvSpPr>
        <p:spPr>
          <a:xfrm>
            <a:off x="4949389" y="7727950"/>
            <a:ext cx="6986475" cy="620858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8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592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81" name="Shape 593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782" name="Shape 594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783" name="Shape 595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784" name="Shape 596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785" name="Shape 597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grpSp>
        <p:nvGrpSpPr>
          <p:cNvPr id="789" name="Group 602"/>
          <p:cNvGrpSpPr/>
          <p:nvPr/>
        </p:nvGrpSpPr>
        <p:grpSpPr>
          <a:xfrm>
            <a:off x="1287275" y="1403350"/>
            <a:ext cx="4737101" cy="2374900"/>
            <a:chOff x="0" y="0"/>
            <a:chExt cx="4737100" cy="2374900"/>
          </a:xfrm>
        </p:grpSpPr>
        <p:sp>
          <p:nvSpPr>
            <p:cNvPr id="786" name="Shape 599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787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8" name="Shape 601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  <p:sp>
        <p:nvSpPr>
          <p:cNvPr id="790" name="TextBox 12"/>
          <p:cNvSpPr txBox="1"/>
          <p:nvPr/>
        </p:nvSpPr>
        <p:spPr>
          <a:xfrm>
            <a:off x="6044367" y="8521700"/>
            <a:ext cx="25032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Five seconds ago</a:t>
            </a:r>
          </a:p>
        </p:txBody>
      </p:sp>
      <p:sp>
        <p:nvSpPr>
          <p:cNvPr id="791" name="Shape 610"/>
          <p:cNvSpPr/>
          <p:nvPr/>
        </p:nvSpPr>
        <p:spPr>
          <a:xfrm>
            <a:off x="3633676" y="8195938"/>
            <a:ext cx="8302189" cy="152869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2" name="Shape 627"/>
          <p:cNvSpPr/>
          <p:nvPr/>
        </p:nvSpPr>
        <p:spPr>
          <a:xfrm flipH="1" flipV="1">
            <a:off x="6044366" y="2986754"/>
            <a:ext cx="4809627" cy="1788446"/>
          </a:xfrm>
          <a:prstGeom prst="line">
            <a:avLst/>
          </a:prstGeom>
          <a:ln w="88900">
            <a:solidFill>
              <a:srgbClr val="00F900"/>
            </a:solidFill>
            <a:miter lim="400000"/>
            <a:headEnd type="stealth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796" name="Group 635"/>
          <p:cNvGrpSpPr/>
          <p:nvPr/>
        </p:nvGrpSpPr>
        <p:grpSpPr>
          <a:xfrm>
            <a:off x="11087100" y="3987800"/>
            <a:ext cx="4737100" cy="2374900"/>
            <a:chOff x="0" y="0"/>
            <a:chExt cx="4737100" cy="2374900"/>
          </a:xfrm>
        </p:grpSpPr>
        <p:sp>
          <p:nvSpPr>
            <p:cNvPr id="793" name="Shape 632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794" name="Shape 633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5" name="Shape 634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1" grpId="1"/>
      <p:bldP build="whole" bldLvl="1" animBg="1" rev="0" advAuto="0" spid="792" grpId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592"/>
          <p:cNvSpPr txBox="1"/>
          <p:nvPr/>
        </p:nvSpPr>
        <p:spPr>
          <a:xfrm>
            <a:off x="6895516" y="666750"/>
            <a:ext cx="1862734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Verisign</a:t>
            </a:r>
          </a:p>
        </p:txBody>
      </p:sp>
      <p:sp>
        <p:nvSpPr>
          <p:cNvPr id="799" name="Shape 593"/>
          <p:cNvSpPr txBox="1"/>
          <p:nvPr/>
        </p:nvSpPr>
        <p:spPr>
          <a:xfrm>
            <a:off x="1193588" y="7727950"/>
            <a:ext cx="1977059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Amazon</a:t>
            </a:r>
          </a:p>
        </p:txBody>
      </p:sp>
      <p:sp>
        <p:nvSpPr>
          <p:cNvPr id="800" name="Shape 594"/>
          <p:cNvSpPr txBox="1"/>
          <p:nvPr/>
        </p:nvSpPr>
        <p:spPr>
          <a:xfrm>
            <a:off x="12204737" y="8020049"/>
            <a:ext cx="29083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4400">
                <a:solidFill>
                  <a:srgbClr val="FF40FF"/>
                </a:solidFill>
              </a:defRPr>
            </a:lvl1pPr>
          </a:lstStyle>
          <a:p>
            <a:pPr/>
            <a:r>
              <a:t>Your Laptop</a:t>
            </a:r>
          </a:p>
        </p:txBody>
      </p:sp>
      <p:sp>
        <p:nvSpPr>
          <p:cNvPr id="801" name="Shape 595"/>
          <p:cNvSpPr/>
          <p:nvPr/>
        </p:nvSpPr>
        <p:spPr>
          <a:xfrm>
            <a:off x="11658600" y="6870699"/>
            <a:ext cx="4000500" cy="520701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Public Key</a:t>
            </a:r>
          </a:p>
        </p:txBody>
      </p:sp>
      <p:sp>
        <p:nvSpPr>
          <p:cNvPr id="802" name="Shape 596"/>
          <p:cNvSpPr/>
          <p:nvPr/>
        </p:nvSpPr>
        <p:spPr>
          <a:xfrm>
            <a:off x="9387830" y="520699"/>
            <a:ext cx="3662934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Verisign Private Key</a:t>
            </a:r>
          </a:p>
        </p:txBody>
      </p:sp>
      <p:sp>
        <p:nvSpPr>
          <p:cNvPr id="803" name="Shape 597"/>
          <p:cNvSpPr/>
          <p:nvPr/>
        </p:nvSpPr>
        <p:spPr>
          <a:xfrm>
            <a:off x="1338075" y="4305299"/>
            <a:ext cx="3756473" cy="520701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Amazon Private Key</a:t>
            </a:r>
          </a:p>
        </p:txBody>
      </p:sp>
      <p:grpSp>
        <p:nvGrpSpPr>
          <p:cNvPr id="807" name="Group 602"/>
          <p:cNvGrpSpPr/>
          <p:nvPr/>
        </p:nvGrpSpPr>
        <p:grpSpPr>
          <a:xfrm>
            <a:off x="1287275" y="1403350"/>
            <a:ext cx="4737101" cy="2374900"/>
            <a:chOff x="0" y="0"/>
            <a:chExt cx="4737100" cy="2374900"/>
          </a:xfrm>
        </p:grpSpPr>
        <p:sp>
          <p:nvSpPr>
            <p:cNvPr id="804" name="Shape 599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805" name="Shape 600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6" name="Shape 601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  <p:sp>
        <p:nvSpPr>
          <p:cNvPr id="808" name="TextBox 12"/>
          <p:cNvSpPr txBox="1"/>
          <p:nvPr/>
        </p:nvSpPr>
        <p:spPr>
          <a:xfrm>
            <a:off x="6044367" y="8521700"/>
            <a:ext cx="23511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0FF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One second ago</a:t>
            </a:r>
          </a:p>
        </p:txBody>
      </p:sp>
      <p:sp>
        <p:nvSpPr>
          <p:cNvPr id="809" name="Shape 610"/>
          <p:cNvSpPr/>
          <p:nvPr/>
        </p:nvSpPr>
        <p:spPr>
          <a:xfrm>
            <a:off x="4092295" y="8137145"/>
            <a:ext cx="7843568" cy="1"/>
          </a:xfrm>
          <a:prstGeom prst="line">
            <a:avLst/>
          </a:prstGeom>
          <a:ln w="88900">
            <a:solidFill>
              <a:srgbClr val="FF26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813" name="Group 635"/>
          <p:cNvGrpSpPr/>
          <p:nvPr/>
        </p:nvGrpSpPr>
        <p:grpSpPr>
          <a:xfrm>
            <a:off x="11087100" y="3987800"/>
            <a:ext cx="4737100" cy="2374900"/>
            <a:chOff x="0" y="0"/>
            <a:chExt cx="4737100" cy="2374900"/>
          </a:xfrm>
        </p:grpSpPr>
        <p:sp>
          <p:nvSpPr>
            <p:cNvPr id="810" name="Shape 632"/>
            <p:cNvSpPr/>
            <p:nvPr/>
          </p:nvSpPr>
          <p:spPr>
            <a:xfrm>
              <a:off x="177800" y="215899"/>
              <a:ext cx="4000500" cy="520701"/>
            </a:xfrm>
            <a:prstGeom prst="rect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3600">
                  <a:solidFill>
                    <a:srgbClr val="FFFB00"/>
                  </a:solidFill>
                </a:defRPr>
              </a:lvl1pPr>
            </a:lstStyle>
            <a:p>
              <a:pPr/>
              <a:r>
                <a:t>Amazon Public Key</a:t>
              </a:r>
            </a:p>
          </p:txBody>
        </p:sp>
        <p:sp>
          <p:nvSpPr>
            <p:cNvPr id="811" name="Shape 633"/>
            <p:cNvSpPr/>
            <p:nvPr/>
          </p:nvSpPr>
          <p:spPr>
            <a:xfrm>
              <a:off x="0" y="0"/>
              <a:ext cx="4737100" cy="2374900"/>
            </a:xfrm>
            <a:prstGeom prst="rect">
              <a:avLst/>
            </a:prstGeom>
            <a:noFill/>
            <a:ln w="254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2" name="Shape 634"/>
            <p:cNvSpPr txBox="1"/>
            <p:nvPr/>
          </p:nvSpPr>
          <p:spPr>
            <a:xfrm>
              <a:off x="369496" y="1085850"/>
              <a:ext cx="2722775" cy="1143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 defTabSz="546100">
                <a:defRPr sz="3600">
                  <a:solidFill>
                    <a:srgbClr val="FFFB00"/>
                  </a:solidFill>
                </a:defRPr>
              </a:pPr>
              <a:r>
                <a:t>Cert: Amazon</a:t>
              </a:r>
              <a:endParaRPr sz="1800">
                <a:latin typeface="+mn-lt"/>
                <a:ea typeface="+mn-ea"/>
                <a:cs typeface="+mn-cs"/>
                <a:sym typeface="Helvetica"/>
              </a:endParaRPr>
            </a:p>
            <a:p>
              <a:pPr algn="ctr" defTabSz="546100">
                <a:defRPr sz="3600">
                  <a:solidFill>
                    <a:srgbClr val="00F900"/>
                  </a:solidFill>
                </a:defRPr>
              </a:pPr>
              <a:r>
                <a:t>-- Verisign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9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63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/>
            <a:r>
              <a:t>Certificate Authority (CA)</a:t>
            </a:r>
          </a:p>
        </p:txBody>
      </p:sp>
      <p:sp>
        <p:nvSpPr>
          <p:cNvPr id="816" name="Shape 638"/>
          <p:cNvSpPr txBox="1"/>
          <p:nvPr/>
        </p:nvSpPr>
        <p:spPr>
          <a:xfrm>
            <a:off x="3753532" y="8369300"/>
            <a:ext cx="914824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</a:defRPr>
            </a:lvl1pPr>
          </a:lstStyle>
          <a:p>
            <a:pPr/>
            <a:r>
              <a:t>http://en.wikipedia.org/wiki/Certificate_authority</a:t>
            </a:r>
          </a:p>
        </p:txBody>
      </p:sp>
      <p:sp>
        <p:nvSpPr>
          <p:cNvPr id="817" name="Shape 639"/>
          <p:cNvSpPr txBox="1"/>
          <p:nvPr/>
        </p:nvSpPr>
        <p:spPr>
          <a:xfrm>
            <a:off x="32074408" y="4254500"/>
            <a:ext cx="92176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18" name="Shape 640"/>
          <p:cNvSpPr txBox="1"/>
          <p:nvPr/>
        </p:nvSpPr>
        <p:spPr>
          <a:xfrm>
            <a:off x="3134233" y="3079750"/>
            <a:ext cx="10375901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FFF"/>
                </a:solidFill>
              </a:defRPr>
            </a:pPr>
            <a:r>
              <a:t>A certificate authority is an entity that issues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digital certificates</a:t>
            </a:r>
            <a:r>
              <a:t>. The digital certificate certifies the ownership of a public key by the named subject of the certificate.   A CA is a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trusted third party</a:t>
            </a:r>
            <a:r>
              <a:t> that is trusted by both the owner of the certificate and the party relying upon the certificate.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napshot 2008-09-30 12-32-52.jpg" descr="Snapshot 2008-09-30 12-32-5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0" y="196030"/>
            <a:ext cx="11188700" cy="87522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3" name="Shape 643"/>
          <p:cNvGrpSpPr/>
          <p:nvPr/>
        </p:nvGrpSpPr>
        <p:grpSpPr>
          <a:xfrm>
            <a:off x="2794000" y="2781300"/>
            <a:ext cx="10236200" cy="1016000"/>
            <a:chOff x="0" y="0"/>
            <a:chExt cx="10236200" cy="1016000"/>
          </a:xfrm>
        </p:grpSpPr>
        <p:sp>
          <p:nvSpPr>
            <p:cNvPr id="821" name="Rectangle"/>
            <p:cNvSpPr/>
            <p:nvPr/>
          </p:nvSpPr>
          <p:spPr>
            <a:xfrm>
              <a:off x="0" y="0"/>
              <a:ext cx="10236200" cy="1016000"/>
            </a:xfrm>
            <a:prstGeom prst="rect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1800"/>
              </a:pPr>
            </a:p>
          </p:txBody>
        </p:sp>
        <p:sp>
          <p:nvSpPr>
            <p:cNvPr id="822" name="v"/>
            <p:cNvSpPr txBox="1"/>
            <p:nvPr/>
          </p:nvSpPr>
          <p:spPr>
            <a:xfrm>
              <a:off x="38100" y="317500"/>
              <a:ext cx="10160000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/>
              <a:r>
                <a:t>v</a:t>
              </a:r>
            </a:p>
          </p:txBody>
        </p:sp>
      </p:grpSp>
      <p:sp>
        <p:nvSpPr>
          <p:cNvPr id="824" name="Shape 644"/>
          <p:cNvSpPr/>
          <p:nvPr/>
        </p:nvSpPr>
        <p:spPr>
          <a:xfrm>
            <a:off x="2794000" y="2768600"/>
            <a:ext cx="10236200" cy="368300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5" name="Shape 645"/>
          <p:cNvSpPr/>
          <p:nvPr/>
        </p:nvSpPr>
        <p:spPr>
          <a:xfrm>
            <a:off x="114294" y="8661395"/>
            <a:ext cx="368293" cy="36829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3"/>
          <p:cNvSpPr txBox="1"/>
          <p:nvPr/>
        </p:nvSpPr>
        <p:spPr>
          <a:xfrm>
            <a:off x="924588" y="6742668"/>
            <a:ext cx="782988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600">
                <a:solidFill>
                  <a:srgbClr val="FFFF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http://en.wikipedia.org/wiki/Tony_Sale</a:t>
            </a:r>
          </a:p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January 1931 – August 2011</a:t>
            </a:r>
          </a:p>
        </p:txBody>
      </p:sp>
      <p:pic>
        <p:nvPicPr>
          <p:cNvPr id="17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1" y="440264"/>
            <a:ext cx="8307776" cy="578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ntitled2.png" descr="Untitled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92116" y="3953933"/>
            <a:ext cx="4762186" cy="261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Untitled.png" descr="Untitl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84949" y="685800"/>
            <a:ext cx="4669353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84"/>
          <p:cNvSpPr txBox="1"/>
          <p:nvPr/>
        </p:nvSpPr>
        <p:spPr>
          <a:xfrm>
            <a:off x="7332091" y="8078516"/>
            <a:ext cx="880735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http://www.youtube.com/watch?v=5nK_ft0Lf1s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64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828" name="Shape 648"/>
          <p:cNvSpPr txBox="1"/>
          <p:nvPr>
            <p:ph type="body" idx="1"/>
          </p:nvPr>
        </p:nvSpPr>
        <p:spPr>
          <a:xfrm>
            <a:off x="1155700" y="2603500"/>
            <a:ext cx="13931900" cy="4889500"/>
          </a:xfrm>
          <a:prstGeom prst="rect">
            <a:avLst/>
          </a:prstGeom>
        </p:spPr>
        <p:txBody>
          <a:bodyPr/>
          <a:lstStyle/>
          <a:p>
            <a:pPr/>
            <a:r>
              <a:t>Message Confidentiality / Message Integrity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Encrypting  / Decrypting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Message digests and message signing</a:t>
            </a:r>
            <a:endParaRPr sz="1800">
              <a:solidFill>
                <a:srgbClr val="000000"/>
              </a:solidFill>
            </a:endParaRPr>
          </a:p>
          <a:p>
            <a:pPr/>
            <a:r>
              <a:t>Shared Secret Key / Public Private Key</a:t>
            </a:r>
          </a:p>
        </p:txBody>
      </p:sp>
      <p:sp>
        <p:nvSpPr>
          <p:cNvPr id="829" name="Shape 649"/>
          <p:cNvSpPr txBox="1"/>
          <p:nvPr/>
        </p:nvSpPr>
        <p:spPr>
          <a:xfrm>
            <a:off x="1116148" y="7918450"/>
            <a:ext cx="140208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B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Gambling with Secrets: http://www.youtube.com/playlist?list=PLB4D701646DAF0817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833" y="0"/>
            <a:ext cx="12192001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